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7" r:id="rId1"/>
  </p:sldMasterIdLst>
  <p:notesMasterIdLst>
    <p:notesMasterId r:id="rId65"/>
  </p:notesMasterIdLst>
  <p:sldIdLst>
    <p:sldId id="317" r:id="rId2"/>
    <p:sldId id="319" r:id="rId3"/>
    <p:sldId id="320" r:id="rId4"/>
    <p:sldId id="321" r:id="rId5"/>
    <p:sldId id="322" r:id="rId6"/>
    <p:sldId id="323" r:id="rId7"/>
    <p:sldId id="366" r:id="rId8"/>
    <p:sldId id="324" r:id="rId9"/>
    <p:sldId id="325" r:id="rId10"/>
    <p:sldId id="326" r:id="rId11"/>
    <p:sldId id="378" r:id="rId12"/>
    <p:sldId id="356" r:id="rId13"/>
    <p:sldId id="327" r:id="rId14"/>
    <p:sldId id="328" r:id="rId15"/>
    <p:sldId id="365" r:id="rId16"/>
    <p:sldId id="329" r:id="rId17"/>
    <p:sldId id="330" r:id="rId18"/>
    <p:sldId id="376" r:id="rId19"/>
    <p:sldId id="331" r:id="rId20"/>
    <p:sldId id="333" r:id="rId21"/>
    <p:sldId id="374" r:id="rId22"/>
    <p:sldId id="381" r:id="rId23"/>
    <p:sldId id="332" r:id="rId24"/>
    <p:sldId id="334" r:id="rId25"/>
    <p:sldId id="371" r:id="rId26"/>
    <p:sldId id="335" r:id="rId27"/>
    <p:sldId id="373" r:id="rId28"/>
    <p:sldId id="382" r:id="rId29"/>
    <p:sldId id="383" r:id="rId30"/>
    <p:sldId id="336" r:id="rId31"/>
    <p:sldId id="372" r:id="rId32"/>
    <p:sldId id="379" r:id="rId33"/>
    <p:sldId id="369" r:id="rId34"/>
    <p:sldId id="337" r:id="rId35"/>
    <p:sldId id="367" r:id="rId36"/>
    <p:sldId id="370" r:id="rId37"/>
    <p:sldId id="368" r:id="rId38"/>
    <p:sldId id="380" r:id="rId39"/>
    <p:sldId id="338" r:id="rId40"/>
    <p:sldId id="339" r:id="rId41"/>
    <p:sldId id="340" r:id="rId42"/>
    <p:sldId id="341" r:id="rId43"/>
    <p:sldId id="342" r:id="rId44"/>
    <p:sldId id="343" r:id="rId45"/>
    <p:sldId id="344" r:id="rId46"/>
    <p:sldId id="345" r:id="rId47"/>
    <p:sldId id="346" r:id="rId48"/>
    <p:sldId id="347" r:id="rId49"/>
    <p:sldId id="348" r:id="rId50"/>
    <p:sldId id="349" r:id="rId51"/>
    <p:sldId id="357" r:id="rId52"/>
    <p:sldId id="350" r:id="rId53"/>
    <p:sldId id="364" r:id="rId54"/>
    <p:sldId id="358" r:id="rId55"/>
    <p:sldId id="359" r:id="rId56"/>
    <p:sldId id="351" r:id="rId57"/>
    <p:sldId id="361" r:id="rId58"/>
    <p:sldId id="362" r:id="rId59"/>
    <p:sldId id="353" r:id="rId60"/>
    <p:sldId id="377" r:id="rId61"/>
    <p:sldId id="354" r:id="rId62"/>
    <p:sldId id="355" r:id="rId63"/>
    <p:sldId id="318" r:id="rId64"/>
  </p:sldIdLst>
  <p:sldSz cx="9144000" cy="6858000" type="screen4x3"/>
  <p:notesSz cx="6858000" cy="9144000"/>
  <p:defaultTextStyle>
    <a:defPPr>
      <a:defRPr lang="zh-CN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爬虫基础知识" id="{354347DB-713E-8E4C-B426-7A036AC9D821}">
          <p14:sldIdLst>
            <p14:sldId id="317"/>
            <p14:sldId id="319"/>
            <p14:sldId id="320"/>
            <p14:sldId id="321"/>
            <p14:sldId id="322"/>
            <p14:sldId id="323"/>
            <p14:sldId id="366"/>
            <p14:sldId id="324"/>
            <p14:sldId id="325"/>
            <p14:sldId id="326"/>
            <p14:sldId id="378"/>
            <p14:sldId id="356"/>
            <p14:sldId id="327"/>
            <p14:sldId id="328"/>
            <p14:sldId id="365"/>
          </p14:sldIdLst>
        </p14:section>
        <p14:section name="http和https" id="{9126F134-CE1E-DA48-96CE-A031E98F2FDB}">
          <p14:sldIdLst>
            <p14:sldId id="329"/>
            <p14:sldId id="330"/>
            <p14:sldId id="376"/>
            <p14:sldId id="331"/>
            <p14:sldId id="333"/>
            <p14:sldId id="374"/>
            <p14:sldId id="381"/>
            <p14:sldId id="332"/>
            <p14:sldId id="334"/>
            <p14:sldId id="371"/>
            <p14:sldId id="335"/>
            <p14:sldId id="373"/>
            <p14:sldId id="382"/>
            <p14:sldId id="383"/>
            <p14:sldId id="336"/>
            <p14:sldId id="372"/>
            <p14:sldId id="379"/>
            <p14:sldId id="369"/>
            <p14:sldId id="337"/>
            <p14:sldId id="367"/>
            <p14:sldId id="370"/>
            <p14:sldId id="368"/>
            <p14:sldId id="380"/>
          </p14:sldIdLst>
        </p14:section>
        <p14:section name="字符串的复习" id="{0AB50138-2495-F646-857D-33723316B2BE}">
          <p14:sldIdLst>
            <p14:sldId id="338"/>
            <p14:sldId id="339"/>
            <p14:sldId id="340"/>
            <p14:sldId id="341"/>
          </p14:sldIdLst>
        </p14:section>
        <p14:section name="requests的简单使用" id="{96A3B47E-F8A6-1340-8144-17C125163DC9}">
          <p14:sldIdLst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7"/>
            <p14:sldId id="350"/>
            <p14:sldId id="364"/>
            <p14:sldId id="358"/>
            <p14:sldId id="359"/>
            <p14:sldId id="351"/>
          </p14:sldIdLst>
        </p14:section>
        <p14:section name="5.3 cookies和session状态保持" id="{85CC77FB-1F8C-F749-8DBE-09BEEAF0F382}">
          <p14:sldIdLst>
            <p14:sldId id="361"/>
            <p14:sldId id="362"/>
            <p14:sldId id="353"/>
            <p14:sldId id="377"/>
            <p14:sldId id="354"/>
          </p14:sldIdLst>
        </p14:section>
        <p14:section name="小技巧" id="{AFDDD846-C68E-9D43-98A5-1D9E30B01B52}">
          <p14:sldIdLst/>
        </p14:section>
        <p14:section name="fiddler使用" id="{85D016B6-B07E-D747-BA43-393C94FAA3F7}">
          <p14:sldIdLst>
            <p14:sldId id="355"/>
            <p14:sldId id="3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84" autoAdjust="0"/>
    <p:restoredTop sz="95827" autoAdjust="0"/>
  </p:normalViewPr>
  <p:slideViewPr>
    <p:cSldViewPr snapToGrid="0" snapToObjects="1">
      <p:cViewPr>
        <p:scale>
          <a:sx n="90" d="100"/>
          <a:sy n="90" d="100"/>
        </p:scale>
        <p:origin x="2272" y="6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F3FF9A4E-E4CD-46BB-8330-AE8B871AB2F2}" type="datetime1">
              <a:rPr lang="zh-CN" altLang="en-US"/>
              <a:pPr>
                <a:defRPr/>
              </a:pPr>
              <a:t>2018/3/27</a:t>
            </a:fld>
            <a:endParaRPr lang="zh-CN" altLang="en-US" sz="1200"/>
          </a:p>
        </p:txBody>
      </p:sp>
      <p:sp>
        <p:nvSpPr>
          <p:cNvPr id="3076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zh-CN" altLang="en-US" smtClean="0"/>
              <a:t>单击此处编辑母版文本样式</a:t>
            </a:r>
          </a:p>
          <a:p>
            <a:pPr>
              <a:defRPr/>
            </a:pPr>
            <a:r>
              <a:rPr lang="zh-CN" altLang="en-US" smtClean="0"/>
              <a:t>二级</a:t>
            </a:r>
          </a:p>
          <a:p>
            <a:pPr>
              <a:defRPr/>
            </a:pPr>
            <a:r>
              <a:rPr lang="zh-CN" altLang="en-US" smtClean="0"/>
              <a:t>三级</a:t>
            </a:r>
          </a:p>
          <a:p>
            <a:pPr>
              <a:defRPr/>
            </a:pPr>
            <a:r>
              <a:rPr lang="zh-CN" altLang="en-US" smtClean="0"/>
              <a:t>四级</a:t>
            </a:r>
          </a:p>
          <a:p>
            <a:pPr>
              <a:defRPr/>
            </a:pPr>
            <a:r>
              <a:rPr lang="zh-CN" altLang="en-US" smtClean="0"/>
              <a:t>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幻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4DAC2781-B66C-413C-B009-A97FB973E51B}" type="slidenum">
              <a:rPr lang="zh-CN" altLang="en-US"/>
              <a:pPr>
                <a:defRPr/>
              </a:pPr>
              <a:t>‹#›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26345983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2018/3/27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01927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F2D47-1176-4776-9BB8-7A287332D7F9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915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F2D47-1176-4776-9BB8-7A287332D7F9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931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{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"email"</a:t>
            </a:r>
            <a:r>
              <a:rPr lang="en-US" altLang="zh-CN" dirty="0" smtClean="0"/>
              <a:t>: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"</a:t>
            </a:r>
            <a:r>
              <a:rPr lang="is-I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17173805860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"</a:t>
            </a:r>
            <a:r>
              <a:rPr lang="en-US" altLang="zh-CN" dirty="0" smtClean="0"/>
              <a:t>,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"password"</a:t>
            </a:r>
            <a:r>
              <a:rPr lang="en-US" altLang="zh-CN" dirty="0" smtClean="0"/>
              <a:t>: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""</a:t>
            </a:r>
            <a:r>
              <a:rPr lang="en-US" altLang="zh-CN" dirty="0" smtClean="0"/>
              <a:t>}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2018/3/27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59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8107431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2018/3/27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60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734632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{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"email"</a:t>
            </a:r>
            <a:r>
              <a:rPr lang="en-US" altLang="zh-CN" dirty="0" smtClean="0"/>
              <a:t>: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"</a:t>
            </a:r>
            <a:r>
              <a:rPr lang="is-I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17173805860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"</a:t>
            </a:r>
            <a:r>
              <a:rPr lang="en-US" altLang="zh-CN" dirty="0" smtClean="0"/>
              <a:t>,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"password"</a:t>
            </a:r>
            <a:r>
              <a:rPr lang="en-US" altLang="zh-CN" dirty="0" smtClean="0"/>
              <a:t>: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""</a:t>
            </a:r>
            <a:r>
              <a:rPr lang="en-US" altLang="zh-CN" dirty="0" smtClean="0"/>
              <a:t>}</a:t>
            </a:r>
            <a:endParaRPr kumimoji="1"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2018/3/27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62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716605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2018/3/27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63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261338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2018/3/27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898950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dirty="0" smtClean="0"/>
              <a:t>种子</a:t>
            </a:r>
            <a:r>
              <a:rPr kumimoji="1" lang="en-US" altLang="zh-CN" dirty="0" err="1" smtClean="0"/>
              <a:t>url</a:t>
            </a:r>
            <a:r>
              <a:rPr kumimoji="1" lang="zh-CN" altLang="en-US" dirty="0" smtClean="0"/>
              <a:t>：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2018/3/27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13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06093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F2D47-1176-4776-9BB8-7A287332D7F9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134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F2D47-1176-4776-9BB8-7A287332D7F9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983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2018/3/27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20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84704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is-IS" altLang="zh-CN" smtClean="0"/>
              <a:t>17173805860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2018/3/27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28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851866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is-IS" altLang="zh-CN" smtClean="0"/>
              <a:t>17173805860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2018/3/27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29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294721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F2D47-1176-4776-9BB8-7A287332D7F9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348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  <a:pPr/>
              <a:t>2018/3/27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789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  <a:pPr/>
              <a:t>2018/3/27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98475" y="1844824"/>
            <a:ext cx="8128000" cy="4159250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n"/>
              <a:defRPr sz="2000"/>
            </a:lvl1pPr>
            <a:lvl2pPr marL="800100" indent="-342900">
              <a:buFont typeface="Wingdings" panose="05000000000000000000" pitchFamily="2" charset="2"/>
              <a:buChar char="p"/>
              <a:defRPr sz="2000"/>
            </a:lvl2pPr>
            <a:lvl3pPr marL="1143000" indent="-228600">
              <a:buFont typeface="Wingdings" panose="05000000000000000000" pitchFamily="2" charset="2"/>
              <a:buChar char="Ø"/>
              <a:defRPr sz="2000"/>
            </a:lvl3pPr>
            <a:lvl4pPr marL="1600200" indent="-228600">
              <a:buFont typeface="Wingdings" panose="05000000000000000000" pitchFamily="2" charset="2"/>
              <a:buChar char="ü"/>
              <a:defRPr sz="2000"/>
            </a:lvl4pPr>
            <a:lvl5pPr marL="2057400" indent="-2286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715579"/>
          </a:xfrm>
        </p:spPr>
        <p:txBody>
          <a:bodyPr anchor="b"/>
          <a:lstStyle>
            <a:lvl1pPr algn="ctr">
              <a:defRPr sz="3600">
                <a:latin typeface="Hiragino Sans GB W3" charset="-122"/>
                <a:ea typeface="Hiragino Sans GB W3" charset="-122"/>
                <a:cs typeface="Hiragino Sans GB W3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87681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2412544"/>
            <a:ext cx="6858000" cy="2387600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9459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E6C31-EE7A-4411-A45C-DDF7D2352E4A}" type="datetimeFigureOut">
              <a:rPr lang="zh-CN" altLang="en-US" smtClean="0"/>
              <a:pPr/>
              <a:t>2018/3/27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78030-9616-401B-859B-C9A7A46604E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3336"/>
            <a:ext cx="8128000" cy="83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 smtClean="0">
                <a:sym typeface="Eurostile" charset="0"/>
              </a:rPr>
              <a:t>单击此处编辑母版标题样式</a:t>
            </a:r>
          </a:p>
        </p:txBody>
      </p:sp>
      <p:sp>
        <p:nvSpPr>
          <p:cNvPr id="8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3075" y="1994694"/>
            <a:ext cx="8128000" cy="415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 smtClean="0">
                <a:sym typeface="Eurostile" charset="0"/>
              </a:rPr>
              <a:t>单击此处编辑母版文本样式</a:t>
            </a:r>
          </a:p>
          <a:p>
            <a:pPr lvl="1"/>
            <a:r>
              <a:rPr lang="zh-CN" dirty="0" smtClean="0">
                <a:sym typeface="Eurostile" charset="0"/>
              </a:rPr>
              <a:t>二级</a:t>
            </a:r>
          </a:p>
          <a:p>
            <a:pPr lvl="2"/>
            <a:r>
              <a:rPr lang="zh-CN" dirty="0" smtClean="0">
                <a:sym typeface="Eurostile" charset="0"/>
              </a:rPr>
              <a:t>三级</a:t>
            </a:r>
          </a:p>
          <a:p>
            <a:pPr lvl="3"/>
            <a:r>
              <a:rPr lang="zh-CN" dirty="0" smtClean="0">
                <a:sym typeface="Eurostile" charset="0"/>
              </a:rPr>
              <a:t>四级</a:t>
            </a:r>
          </a:p>
          <a:p>
            <a:pPr lvl="4"/>
            <a:r>
              <a:rPr lang="zh-CN" dirty="0" smtClean="0">
                <a:sym typeface="Eurostile" charset="0"/>
              </a:rPr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42785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mage.xcar.com.cn/attachments/a/day_170724/2017072420_f9c098fd9e71e61079c8dnuvMFBPLZt1.jpg" TargetMode="External"/><Relationship Id="rId3" Type="http://schemas.openxmlformats.org/officeDocument/2006/relationships/hyperlink" Target="http://s4.51cto.com/wyfs02/M00/72/B4/wKiom1XruByC2TwoAACAw_ud_d8588.jpg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qzone.cc/haokan/qianming/706810.html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cnblogs.com/be-saber/p/4734951.html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tail.tmall.com/item.htm?id=545181862652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nblogs.com/ranyonsue/p/5984001.html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fy.iciba.com/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utoupiao.com/" TargetMode="External"/><Relationship Id="rId4" Type="http://schemas.openxmlformats.org/officeDocument/2006/relationships/hyperlink" Target="https://www.baidu.com/s?wd=%E7%9F%AD%E4%BF%A1%E8%BD%B0%E7%82%B8%E6%9C%BA&amp;rsv_spt=1&amp;rsv_iqid=0x92478f1c0000cff3&amp;issp=1&amp;f=8&amp;rsv_bp=0&amp;rsv_idx=2&amp;ie=utf-8&amp;tn=baiduhome_pg&amp;rsv_enter=1&amp;rsv_sug3=11&amp;rsv_sug1=12&amp;rsv_sug7=100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huma.i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04871" y="2660688"/>
            <a:ext cx="5724645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爬虫原理和数据抓取</a:t>
            </a:r>
            <a:endParaRPr lang="zh-CN" altLang="zh-CN" sz="4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68400" y="1371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02275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663879"/>
            <a:ext cx="8229600" cy="695894"/>
          </a:xfrm>
        </p:spPr>
        <p:txBody>
          <a:bodyPr/>
          <a:lstStyle/>
          <a:p>
            <a:r>
              <a:rPr kumimoji="1" lang="en-US" altLang="zh-CN" dirty="0" smtClean="0"/>
              <a:t>1.4</a:t>
            </a:r>
            <a:r>
              <a:rPr kumimoji="1" lang="zh-CN" altLang="en-US" dirty="0" smtClean="0"/>
              <a:t>爬虫的分类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5565" y="1579770"/>
            <a:ext cx="8325235" cy="4262229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zh-CN" altLang="en-US" b="1" dirty="0">
                <a:latin typeface="Hiragino Sans GB W3" charset="-122"/>
                <a:ea typeface="Hiragino Sans GB W3" charset="-122"/>
                <a:cs typeface="Hiragino Sans GB W3" charset="-122"/>
              </a:rPr>
              <a:t>通用爬虫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 </a:t>
            </a: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: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通常指</a:t>
            </a:r>
            <a:r>
              <a:rPr lang="zh-CN" altLang="en-US" dirty="0"/>
              <a:t>搜索引擎和大型 </a:t>
            </a:r>
            <a:r>
              <a:rPr lang="en-US" altLang="zh-CN" dirty="0"/>
              <a:t>Web </a:t>
            </a:r>
            <a:r>
              <a:rPr lang="zh-CN" altLang="en-US" dirty="0"/>
              <a:t>服务</a:t>
            </a:r>
            <a:r>
              <a:rPr lang="zh-CN" altLang="en-US" dirty="0" smtClean="0"/>
              <a:t>提供商的爬虫</a:t>
            </a:r>
            <a:endParaRPr lang="en-US" altLang="zh-CN" dirty="0" smtClean="0"/>
          </a:p>
          <a:p>
            <a:pPr>
              <a:buFont typeface="Arial" charset="0"/>
              <a:buChar char="•"/>
            </a:pPr>
            <a:endParaRPr lang="en-US" altLang="zh-CN" b="1" dirty="0">
              <a:solidFill>
                <a:srgbClr val="FF0000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>
              <a:buFont typeface="Arial" charset="0"/>
              <a:buChar char="•"/>
            </a:pPr>
            <a:r>
              <a:rPr lang="zh-CN" altLang="en-US" b="1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聚焦</a:t>
            </a:r>
            <a:r>
              <a:rPr lang="zh-CN" altLang="en-US" b="1" dirty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爬虫</a:t>
            </a:r>
            <a:r>
              <a:rPr lang="zh-CN" altLang="en-US" dirty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 </a:t>
            </a:r>
            <a:r>
              <a:rPr lang="en-US" altLang="zh-CN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:</a:t>
            </a:r>
            <a:r>
              <a:rPr lang="zh-CN" altLang="en-US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 针对特定网站的爬虫，定向的获取某方面数据的爬虫</a:t>
            </a:r>
            <a:endParaRPr lang="en-US" altLang="zh-CN" dirty="0" smtClean="0">
              <a:solidFill>
                <a:srgbClr val="FF0000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lvl="1">
              <a:buFont typeface="Arial" charset="0"/>
              <a:buChar char="•"/>
            </a:pPr>
            <a:endParaRPr kumimoji="1" lang="en-US" altLang="zh-CN" b="1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lvl="1">
              <a:buFont typeface="Arial" charset="0"/>
              <a:buChar char="•"/>
            </a:pPr>
            <a:r>
              <a:rPr kumimoji="1" lang="zh-CN" altLang="en-US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累积式爬虫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: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从开始到结束</a:t>
            </a:r>
            <a:r>
              <a:rPr kumimoji="1"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,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不断爬取，过程中会进行去重操作</a:t>
            </a:r>
            <a:endParaRPr kumimoji="1"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lvl="1">
              <a:buFont typeface="Arial" charset="0"/>
              <a:buChar char="•"/>
            </a:pPr>
            <a:endParaRPr kumimoji="1" lang="en-US" altLang="zh-CN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lvl="1">
              <a:buFont typeface="Arial" charset="0"/>
              <a:buChar char="•"/>
            </a:pPr>
            <a:r>
              <a:rPr kumimoji="1" lang="zh-CN" altLang="en-US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增量式爬虫 </a:t>
            </a:r>
            <a:r>
              <a:rPr kumimoji="1" lang="en-US" altLang="zh-CN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:</a:t>
            </a:r>
            <a:r>
              <a:rPr kumimoji="1" lang="zh-CN" altLang="en-US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lang="zh-CN" altLang="en-US" dirty="0" smtClean="0"/>
              <a:t>已 </a:t>
            </a:r>
            <a:r>
              <a:rPr lang="zh-CN" altLang="en-US" dirty="0"/>
              <a:t>下 载 网 页 采 取 增 量式更新和只爬行新产生的或者已经发生变化网页的爬</a:t>
            </a:r>
            <a:r>
              <a:rPr lang="zh-CN" altLang="en-US" dirty="0" smtClean="0"/>
              <a:t>虫</a:t>
            </a:r>
            <a:endParaRPr kumimoji="1" lang="en-US" altLang="zh-CN" b="1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lvl="1">
              <a:buFont typeface="Arial" charset="0"/>
              <a:buChar char="•"/>
            </a:pPr>
            <a:endParaRPr kumimoji="1" lang="en-US" altLang="zh-CN" b="1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lvl="1">
              <a:buFont typeface="Arial" charset="0"/>
              <a:buChar char="•"/>
            </a:pPr>
            <a:r>
              <a:rPr kumimoji="1" lang="en-US" altLang="zh-CN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Deep</a:t>
            </a:r>
            <a:r>
              <a:rPr kumimoji="1" lang="zh-CN" altLang="en-US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kumimoji="1" lang="en-US" altLang="zh-CN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web</a:t>
            </a:r>
            <a:r>
              <a:rPr kumimoji="1" lang="zh-CN" altLang="en-US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爬虫 </a:t>
            </a:r>
            <a:r>
              <a:rPr kumimoji="1" lang="en-US" altLang="zh-CN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:</a:t>
            </a:r>
            <a:r>
              <a:rPr kumimoji="1" lang="zh-CN" altLang="en-US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lang="zh-CN" altLang="en-US" dirty="0" smtClean="0"/>
              <a:t>不</a:t>
            </a:r>
            <a:r>
              <a:rPr lang="zh-CN" altLang="en-US" dirty="0"/>
              <a:t>能通过静态链接获取的、隐藏在搜索表单后的，只有用户提交一些关键词才能获得的 </a:t>
            </a:r>
            <a:r>
              <a:rPr lang="en-US" altLang="zh-CN" dirty="0"/>
              <a:t>Web </a:t>
            </a:r>
            <a:r>
              <a:rPr lang="zh-CN" altLang="en-US" dirty="0" smtClean="0"/>
              <a:t>页面</a:t>
            </a:r>
            <a:endParaRPr lang="en-US" altLang="zh-CN" dirty="0" smtClean="0"/>
          </a:p>
          <a:p>
            <a:pPr lvl="2">
              <a:buFont typeface="Arial" charset="0"/>
              <a:buChar char="•"/>
            </a:pPr>
            <a:r>
              <a:rPr kumimoji="1" lang="zh-CN" altLang="en-US" b="1" dirty="0" smtClean="0">
                <a:latin typeface="Hiragino Sans GB W3" charset="-122"/>
                <a:ea typeface="Hiragino Sans GB W3" charset="-122"/>
                <a:cs typeface="Hiragino Sans GB W3" charset="-122"/>
                <a:hlinkClick r:id="rId2"/>
              </a:rPr>
              <a:t>网络的结构</a:t>
            </a:r>
            <a:r>
              <a:rPr kumimoji="1" lang="en-US" altLang="zh-CN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	</a:t>
            </a:r>
            <a:r>
              <a:rPr kumimoji="1" lang="zh-CN" altLang="en-US" b="1" dirty="0" smtClean="0">
                <a:latin typeface="Hiragino Sans GB W3" charset="-122"/>
                <a:ea typeface="Hiragino Sans GB W3" charset="-122"/>
                <a:cs typeface="Hiragino Sans GB W3" charset="-122"/>
                <a:hlinkClick r:id="rId3"/>
              </a:rPr>
              <a:t>结构图</a:t>
            </a:r>
            <a:r>
              <a:rPr kumimoji="1" lang="en-US" altLang="zh-CN" b="1" dirty="0" smtClean="0">
                <a:latin typeface="Hiragino Sans GB W3" charset="-122"/>
                <a:ea typeface="Hiragino Sans GB W3" charset="-122"/>
                <a:cs typeface="Hiragino Sans GB W3" charset="-122"/>
                <a:hlinkClick r:id="rId3"/>
              </a:rPr>
              <a:t>2</a:t>
            </a:r>
            <a:endParaRPr kumimoji="1" lang="en-US" altLang="zh-CN" b="1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764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663879"/>
            <a:ext cx="8229600" cy="542351"/>
          </a:xfrm>
        </p:spPr>
        <p:txBody>
          <a:bodyPr/>
          <a:lstStyle/>
          <a:p>
            <a:r>
              <a:rPr kumimoji="1" lang="en-US" altLang="zh-CN" dirty="0" smtClean="0"/>
              <a:t>1.5</a:t>
            </a:r>
            <a:r>
              <a:rPr kumimoji="1" lang="zh-CN" altLang="en-US" dirty="0" smtClean="0"/>
              <a:t>爬虫数据的用途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25165" y="1427371"/>
            <a:ext cx="7156835" cy="4455269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金融</a:t>
            </a:r>
            <a:r>
              <a:rPr kumimoji="1"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		</a:t>
            </a: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金融新闻</a:t>
            </a:r>
            <a:r>
              <a:rPr kumimoji="1"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/</a:t>
            </a: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数据</a:t>
            </a:r>
            <a:r>
              <a:rPr kumimoji="1"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	</a:t>
            </a: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制定投资策略，进行量化交易</a:t>
            </a:r>
            <a:endParaRPr kumimoji="1"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>
              <a:buFont typeface="Arial" charset="0"/>
              <a:buChar char="•"/>
            </a:pPr>
            <a:endParaRPr kumimoji="1"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>
              <a:buFont typeface="Arial" charset="0"/>
              <a:buChar char="•"/>
            </a:pP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旅游</a:t>
            </a:r>
            <a:r>
              <a:rPr kumimoji="1"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		</a:t>
            </a: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各类信息</a:t>
            </a:r>
            <a:r>
              <a:rPr kumimoji="1"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	</a:t>
            </a: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优化出行策略</a:t>
            </a:r>
            <a:endParaRPr kumimoji="1"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>
              <a:buFont typeface="Arial" charset="0"/>
              <a:buChar char="•"/>
            </a:pPr>
            <a:endParaRPr kumimoji="1"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>
              <a:buFont typeface="Arial" charset="0"/>
              <a:buChar char="•"/>
            </a:pP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电商</a:t>
            </a:r>
            <a:r>
              <a:rPr kumimoji="1"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		</a:t>
            </a: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商品信息</a:t>
            </a:r>
            <a:r>
              <a:rPr kumimoji="1"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	</a:t>
            </a: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比价系统</a:t>
            </a:r>
            <a:endParaRPr kumimoji="1"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>
              <a:buFont typeface="Arial" charset="0"/>
              <a:buChar char="•"/>
            </a:pPr>
            <a:endParaRPr kumimoji="1"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>
              <a:buFont typeface="Arial" charset="0"/>
              <a:buChar char="•"/>
            </a:pP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游戏</a:t>
            </a:r>
            <a:r>
              <a:rPr kumimoji="1"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		</a:t>
            </a: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游戏论坛</a:t>
            </a:r>
            <a:r>
              <a:rPr kumimoji="1"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	</a:t>
            </a: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调整游戏运营</a:t>
            </a:r>
            <a:endParaRPr kumimoji="1"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>
              <a:buFont typeface="Arial" charset="0"/>
              <a:buChar char="•"/>
            </a:pPr>
            <a:endParaRPr kumimoji="1"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>
              <a:buFont typeface="Arial" charset="0"/>
              <a:buChar char="•"/>
            </a:pP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银行</a:t>
            </a:r>
            <a:r>
              <a:rPr kumimoji="1"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		</a:t>
            </a: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个人交易信息</a:t>
            </a:r>
            <a:r>
              <a:rPr kumimoji="1"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	</a:t>
            </a: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征信系统</a:t>
            </a:r>
            <a:r>
              <a:rPr kumimoji="1"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/</a:t>
            </a: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贷款评级</a:t>
            </a:r>
            <a:endParaRPr kumimoji="1"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>
              <a:buFont typeface="Arial" charset="0"/>
              <a:buChar char="•"/>
            </a:pPr>
            <a:endParaRPr kumimoji="1"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>
              <a:buFont typeface="Arial" charset="0"/>
              <a:buChar char="•"/>
            </a:pP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招聘</a:t>
            </a:r>
            <a:r>
              <a:rPr kumimoji="1"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		</a:t>
            </a: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职位信息</a:t>
            </a:r>
            <a:r>
              <a:rPr kumimoji="1"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	</a:t>
            </a: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岗位信息</a:t>
            </a:r>
            <a:endParaRPr kumimoji="1"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>
              <a:buFont typeface="Arial" charset="0"/>
              <a:buChar char="•"/>
            </a:pPr>
            <a:endParaRPr kumimoji="1"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>
              <a:buFont typeface="Arial" charset="0"/>
              <a:buChar char="•"/>
            </a:pP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舆情</a:t>
            </a:r>
            <a:r>
              <a:rPr kumimoji="1"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		</a:t>
            </a: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各大论坛</a:t>
            </a:r>
            <a:r>
              <a:rPr kumimoji="1"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	</a:t>
            </a: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社会群体感知，舆论导向</a:t>
            </a:r>
            <a:endParaRPr kumimoji="1" lang="zh-CN" altLang="en-US" sz="1800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369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562104" y="2142168"/>
            <a:ext cx="6376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mtClean="0"/>
              <a:t>想一想：</a:t>
            </a:r>
            <a:endParaRPr lang="en-US" altLang="zh-CN" b="1" dirty="0" smtClean="0"/>
          </a:p>
          <a:p>
            <a:r>
              <a:rPr kumimoji="1" lang="en-US" altLang="zh-CN" b="1" dirty="0"/>
              <a:t>	</a:t>
            </a:r>
            <a:r>
              <a:rPr kumimoji="1" lang="zh-CN" altLang="en-US" b="1" smtClean="0"/>
              <a:t>如果自己要实现一个和百度新闻一样的网站需要怎么做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10171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574721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通用爬虫和聚焦爬虫工作原理</a:t>
            </a:r>
            <a:endParaRPr lang="zh-CN" altLang="en-US" dirty="0"/>
          </a:p>
        </p:txBody>
      </p:sp>
      <p:grpSp>
        <p:nvGrpSpPr>
          <p:cNvPr id="9" name="组 8"/>
          <p:cNvGrpSpPr/>
          <p:nvPr/>
        </p:nvGrpSpPr>
        <p:grpSpPr>
          <a:xfrm>
            <a:off x="1772662" y="1636819"/>
            <a:ext cx="6038414" cy="3707339"/>
            <a:chOff x="2271250" y="1655708"/>
            <a:chExt cx="6038414" cy="370733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1250" y="2394068"/>
              <a:ext cx="1332611" cy="2968979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99704" y="2305577"/>
              <a:ext cx="3309960" cy="2947486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2271250" y="1679260"/>
              <a:ext cx="1565958" cy="3693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zh-CN" altLang="en-US" smtClean="0">
                  <a:ln>
                    <a:solidFill>
                      <a:schemeClr val="tx1"/>
                    </a:solidFill>
                  </a:ln>
                  <a:latin typeface="Hiragino Sans GB W3" charset="-122"/>
                  <a:ea typeface="Hiragino Sans GB W3" charset="-122"/>
                  <a:cs typeface="Hiragino Sans GB W3" charset="-122"/>
                </a:rPr>
                <a:t>搜索引擎</a:t>
              </a:r>
              <a:r>
                <a:rPr kumimoji="1" lang="zh-CN" altLang="en-US" dirty="0" smtClean="0">
                  <a:ln>
                    <a:solidFill>
                      <a:schemeClr val="tx1"/>
                    </a:solidFill>
                  </a:ln>
                  <a:latin typeface="Hiragino Sans GB W3" charset="-122"/>
                  <a:ea typeface="Hiragino Sans GB W3" charset="-122"/>
                  <a:cs typeface="Hiragino Sans GB W3" charset="-122"/>
                </a:rPr>
                <a:t>原理</a:t>
              </a:r>
              <a:endParaRPr kumimoji="1" lang="zh-CN" altLang="en-US" dirty="0">
                <a:ln>
                  <a:solidFill>
                    <a:schemeClr val="tx1"/>
                  </a:solidFill>
                </a:ln>
                <a:latin typeface="Hiragino Sans GB W3" charset="-122"/>
                <a:ea typeface="Hiragino Sans GB W3" charset="-122"/>
                <a:cs typeface="Hiragino Sans GB W3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999704" y="1655708"/>
              <a:ext cx="1568244" cy="369332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>
                  <a:ln>
                    <a:solidFill>
                      <a:schemeClr val="tx1"/>
                    </a:solidFill>
                  </a:ln>
                  <a:latin typeface="Hiragino Sans GB W3" charset="-122"/>
                  <a:ea typeface="Hiragino Sans GB W3" charset="-122"/>
                  <a:cs typeface="Hiragino Sans GB W3" charset="-122"/>
                </a:rPr>
                <a:t>聚焦</a:t>
              </a:r>
              <a:r>
                <a:rPr kumimoji="1" lang="zh-CN" altLang="en-US" smtClean="0">
                  <a:ln>
                    <a:solidFill>
                      <a:schemeClr val="tx1"/>
                    </a:solidFill>
                  </a:ln>
                  <a:latin typeface="Hiragino Sans GB W3" charset="-122"/>
                  <a:ea typeface="Hiragino Sans GB W3" charset="-122"/>
                  <a:cs typeface="Hiragino Sans GB W3" charset="-122"/>
                </a:rPr>
                <a:t>爬虫原理</a:t>
              </a:r>
              <a:endParaRPr kumimoji="1" lang="zh-CN" altLang="en-US" dirty="0">
                <a:ln>
                  <a:solidFill>
                    <a:schemeClr val="tx1"/>
                  </a:solidFill>
                </a:ln>
                <a:latin typeface="Hiragino Sans GB W3" charset="-122"/>
                <a:ea typeface="Hiragino Sans GB W3" charset="-122"/>
                <a:cs typeface="Hiragino Sans GB W3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594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5018" y="676405"/>
            <a:ext cx="8229600" cy="658316"/>
          </a:xfrm>
        </p:spPr>
        <p:txBody>
          <a:bodyPr>
            <a:normAutofit/>
          </a:bodyPr>
          <a:lstStyle/>
          <a:p>
            <a:r>
              <a:rPr lang="zh-CN" altLang="en-US"/>
              <a:t>通用</a:t>
            </a:r>
            <a:r>
              <a:rPr lang="zh-CN" altLang="en-US" smtClean="0"/>
              <a:t>搜索引擎的局限性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477134" y="1554936"/>
            <a:ext cx="684076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通用</a:t>
            </a:r>
            <a:r>
              <a:rPr lang="zh-CN" altLang="en-US" sz="2000" dirty="0">
                <a:latin typeface="Hiragino Sans GB W3" charset="-122"/>
                <a:ea typeface="Hiragino Sans GB W3" charset="-122"/>
                <a:cs typeface="Hiragino Sans GB W3" charset="-122"/>
              </a:rPr>
              <a:t>搜索引擎所返回</a:t>
            </a:r>
            <a:r>
              <a:rPr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的网页</a:t>
            </a:r>
            <a:r>
              <a:rPr lang="zh-CN" altLang="en-US" sz="2000" dirty="0">
                <a:latin typeface="Hiragino Sans GB W3" charset="-122"/>
                <a:ea typeface="Hiragino Sans GB W3" charset="-122"/>
                <a:cs typeface="Hiragino Sans GB W3" charset="-122"/>
              </a:rPr>
              <a:t>里</a:t>
            </a:r>
            <a:r>
              <a:rPr lang="en-US" altLang="zh-CN" sz="2000" dirty="0">
                <a:latin typeface="Hiragino Sans GB W3" charset="-122"/>
                <a:ea typeface="Hiragino Sans GB W3" charset="-122"/>
                <a:cs typeface="Hiragino Sans GB W3" charset="-122"/>
              </a:rPr>
              <a:t>90%</a:t>
            </a:r>
            <a:r>
              <a:rPr lang="zh-CN" altLang="en-US" sz="2000" dirty="0">
                <a:latin typeface="Hiragino Sans GB W3" charset="-122"/>
                <a:ea typeface="Hiragino Sans GB W3" charset="-122"/>
                <a:cs typeface="Hiragino Sans GB W3" charset="-122"/>
              </a:rPr>
              <a:t>的</a:t>
            </a:r>
            <a:r>
              <a:rPr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内容无用。</a:t>
            </a:r>
            <a:endParaRPr lang="en-US" altLang="zh-CN" sz="20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285750" indent="-285750">
              <a:buFont typeface="Arial" charset="0"/>
              <a:buChar char="•"/>
            </a:pPr>
            <a:endParaRPr lang="en-US" altLang="zh-CN" sz="20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中文搜索引擎自然语言检索理解困难，</a:t>
            </a:r>
            <a:r>
              <a:rPr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  <a:hlinkClick r:id="rId2"/>
              </a:rPr>
              <a:t>举个例子</a:t>
            </a:r>
            <a:endParaRPr lang="en-US" altLang="zh-CN" sz="20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285750" indent="-285750">
              <a:buFont typeface="Arial" charset="0"/>
              <a:buChar char="•"/>
            </a:pPr>
            <a:endParaRPr lang="en-US" altLang="zh-CN" sz="20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信息占有量和覆盖率存在局限。</a:t>
            </a:r>
            <a:endParaRPr lang="en-US" altLang="zh-CN" sz="20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285750" indent="-285750">
              <a:buFont typeface="Arial" charset="0"/>
              <a:buChar char="•"/>
            </a:pPr>
            <a:endParaRPr lang="zh-CN" altLang="en-US" sz="20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搜索引擎最主要的还是以关键字搜索</a:t>
            </a:r>
            <a:r>
              <a:rPr lang="zh-CN" altLang="en-US" sz="2000" dirty="0">
                <a:latin typeface="Hiragino Sans GB W3" charset="-122"/>
                <a:ea typeface="Hiragino Sans GB W3" charset="-122"/>
                <a:cs typeface="Hiragino Sans GB W3" charset="-122"/>
              </a:rPr>
              <a:t>为主，对于图片、数据库、音频、视频多媒体的内容通用</a:t>
            </a:r>
            <a:r>
              <a:rPr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搜索引擎无能为力。</a:t>
            </a:r>
            <a:endParaRPr lang="en-US" altLang="zh-CN" sz="20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285750" indent="-285750">
              <a:buFont typeface="Arial" charset="0"/>
              <a:buChar char="•"/>
            </a:pPr>
            <a:endParaRPr lang="en-US" altLang="zh-CN" sz="20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搜索引擎的社区化和个性化不好，大多数搜索引擎没有考虑人的地域，性别，年龄的差别</a:t>
            </a:r>
            <a:endParaRPr lang="en-US" altLang="zh-CN" sz="20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285750" indent="-285750">
              <a:buFont typeface="Arial" charset="0"/>
              <a:buChar char="•"/>
            </a:pPr>
            <a:endParaRPr lang="en-US" altLang="zh-CN" sz="20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搜索引擎抓取动态网页效果不好</a:t>
            </a:r>
            <a:endParaRPr lang="en-US" altLang="zh-CN" sz="20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285750" indent="-285750">
              <a:buFont typeface="Arial" charset="0"/>
              <a:buChar char="•"/>
            </a:pPr>
            <a:endParaRPr lang="en-US" altLang="zh-CN" sz="2000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323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69" y="686622"/>
            <a:ext cx="8229600" cy="612538"/>
          </a:xfrm>
        </p:spPr>
        <p:txBody>
          <a:bodyPr/>
          <a:lstStyle/>
          <a:p>
            <a:r>
              <a:rPr lang="en-US" altLang="zh-CN" dirty="0" smtClean="0"/>
              <a:t>ROBOTS</a:t>
            </a:r>
            <a:r>
              <a:rPr lang="zh-CN" altLang="en-US" dirty="0" smtClean="0"/>
              <a:t>协议</a:t>
            </a:r>
            <a:endParaRPr lang="en-US" altLang="zh-CN" dirty="0" smtClean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812800" y="1402080"/>
            <a:ext cx="7376160" cy="4155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zh-CN" altLang="en-US" sz="2000" dirty="0" smtClean="0"/>
              <a:t>什么是</a:t>
            </a:r>
            <a:r>
              <a:rPr lang="en-US" altLang="zh-CN" sz="2000" dirty="0" smtClean="0"/>
              <a:t>Robots</a:t>
            </a:r>
            <a:r>
              <a:rPr lang="zh-CN" altLang="en-US" sz="2000" dirty="0" smtClean="0"/>
              <a:t>协议</a:t>
            </a:r>
            <a:r>
              <a:rPr lang="en-US" altLang="zh-CN" sz="2000" dirty="0" smtClean="0"/>
              <a:t>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Robots</a:t>
            </a:r>
            <a:r>
              <a:rPr lang="zh-CN" altLang="en-US" sz="2000" dirty="0"/>
              <a:t>协议（也称为爬虫协议、机器人协议等）的全称是“网络爬虫排除标准”（</a:t>
            </a:r>
            <a:r>
              <a:rPr lang="en-US" altLang="zh-CN" sz="2000" dirty="0"/>
              <a:t>Robots Exclusion Protocol</a:t>
            </a:r>
            <a:r>
              <a:rPr lang="zh-CN" altLang="en-US" sz="2000" dirty="0"/>
              <a:t>），网站通过</a:t>
            </a:r>
            <a:r>
              <a:rPr lang="en-US" altLang="zh-CN" sz="2000" dirty="0"/>
              <a:t>Robots</a:t>
            </a:r>
            <a:r>
              <a:rPr lang="zh-CN" altLang="en-US" sz="2000" dirty="0"/>
              <a:t>协议告诉搜索引擎哪些页面可以抓取，哪些页面不能抓取</a:t>
            </a:r>
            <a:r>
              <a:rPr lang="zh-CN" altLang="en-US" sz="2000" dirty="0" smtClean="0"/>
              <a:t>。</a:t>
            </a:r>
            <a:endParaRPr lang="en-US" altLang="zh-CN" sz="2000" dirty="0"/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2000" dirty="0" smtClean="0"/>
              <a:t>	Robots</a:t>
            </a:r>
            <a:r>
              <a:rPr lang="zh-CN" altLang="en-US" sz="2000" dirty="0" smtClean="0"/>
              <a:t>协议是一个道德层面的约定，爬虫</a:t>
            </a:r>
            <a:r>
              <a:rPr lang="zh-CN" altLang="en-US" sz="2000" smtClean="0"/>
              <a:t>作者遵不</a:t>
            </a:r>
            <a:r>
              <a:rPr lang="zh-CN" altLang="en-US" sz="2000" dirty="0" smtClean="0"/>
              <a:t>遵守完全看自己意愿。</a:t>
            </a:r>
            <a:endParaRPr lang="en-US" altLang="zh-CN" sz="2000" dirty="0" smtClean="0"/>
          </a:p>
          <a:p>
            <a:pPr marL="0" indent="0">
              <a:lnSpc>
                <a:spcPct val="90000"/>
              </a:lnSpc>
              <a:buNone/>
            </a:pPr>
            <a:endParaRPr lang="en-US" altLang="zh-CN" sz="2000" dirty="0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2000" dirty="0" smtClean="0"/>
              <a:t>存在位置</a:t>
            </a:r>
            <a:r>
              <a:rPr lang="en-US" altLang="zh-CN" sz="2000" dirty="0" smtClean="0"/>
              <a:t>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2000" dirty="0"/>
              <a:t>	</a:t>
            </a:r>
            <a:r>
              <a:rPr lang="en-US" altLang="zh-CN" sz="2000" dirty="0" err="1" smtClean="0"/>
              <a:t>robots.txt</a:t>
            </a:r>
            <a:r>
              <a:rPr lang="zh-CN" altLang="en-US" sz="2000" dirty="0"/>
              <a:t>文件应该放置在网站根目录下</a:t>
            </a:r>
            <a:endParaRPr lang="en-US" altLang="zh-CN" sz="2000" dirty="0" smtClean="0"/>
          </a:p>
          <a:p>
            <a:pPr marL="0" indent="0">
              <a:lnSpc>
                <a:spcPct val="90000"/>
              </a:lnSpc>
              <a:buNone/>
            </a:pPr>
            <a:endParaRPr lang="en-US" altLang="zh-CN" sz="2000" dirty="0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2000" dirty="0" smtClean="0"/>
              <a:t>例如：</a:t>
            </a:r>
            <a:endParaRPr lang="en-US" altLang="zh-CN" sz="2000" dirty="0" smtClean="0"/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https</a:t>
            </a:r>
            <a:r>
              <a:rPr lang="en-US" altLang="zh-CN" sz="2000" dirty="0"/>
              <a:t>://</a:t>
            </a:r>
            <a:r>
              <a:rPr lang="en-US" altLang="zh-CN" sz="2000" dirty="0" err="1"/>
              <a:t>www.taobao.com</a:t>
            </a:r>
            <a:r>
              <a:rPr lang="en-US" altLang="zh-CN" sz="2000" dirty="0"/>
              <a:t>/</a:t>
            </a:r>
            <a:r>
              <a:rPr lang="en-US" altLang="zh-CN" sz="2000" dirty="0" err="1"/>
              <a:t>robots.txt</a:t>
            </a:r>
            <a:endParaRPr lang="zh-CN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37636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2HTTP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HTTPS</a:t>
            </a:r>
            <a:r>
              <a:rPr kumimoji="1" lang="zh-CN" altLang="en-US" dirty="0" smtClean="0"/>
              <a:t>复习内容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275856" y="1772816"/>
            <a:ext cx="3106941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1</a:t>
            </a:r>
            <a:r>
              <a:rPr kumimoji="1"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、</a:t>
            </a:r>
            <a:r>
              <a:rPr kumimoji="1" lang="en-US" altLang="zh-CN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HTTP</a:t>
            </a:r>
            <a:r>
              <a:rPr kumimoji="1"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和</a:t>
            </a:r>
            <a:r>
              <a:rPr kumimoji="1" lang="en-US" altLang="zh-CN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HTTPS</a:t>
            </a:r>
          </a:p>
          <a:p>
            <a:endParaRPr kumimoji="1" lang="en-US" altLang="zh-CN" sz="20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r>
              <a:rPr kumimoji="1" lang="en-US" altLang="zh-CN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2</a:t>
            </a:r>
            <a:r>
              <a:rPr kumimoji="1"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、</a:t>
            </a:r>
            <a:r>
              <a:rPr kumimoji="1" lang="en-US" altLang="zh-CN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HTTP</a:t>
            </a:r>
            <a:r>
              <a:rPr kumimoji="1"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的请求过程</a:t>
            </a:r>
            <a:endParaRPr kumimoji="1" lang="en-US" altLang="zh-CN" sz="20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endParaRPr kumimoji="1" lang="en-US" altLang="zh-CN" sz="20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r>
              <a:rPr kumimoji="1" lang="en-US" altLang="zh-CN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3</a:t>
            </a:r>
            <a:r>
              <a:rPr kumimoji="1"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、</a:t>
            </a:r>
            <a:r>
              <a:rPr kumimoji="1" lang="en-US" altLang="zh-CN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HTTP</a:t>
            </a:r>
            <a:r>
              <a:rPr kumimoji="1"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的请求报文格式</a:t>
            </a:r>
            <a:endParaRPr kumimoji="1" lang="en-US" altLang="zh-CN" sz="20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endParaRPr kumimoji="1" lang="en-US" altLang="zh-CN" sz="20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r>
              <a:rPr kumimoji="1" lang="en-US" altLang="zh-CN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4</a:t>
            </a:r>
            <a:r>
              <a:rPr kumimoji="1"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、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HTTP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的常见请求头</a:t>
            </a:r>
            <a:endParaRPr kumimoji="1" lang="en-US" altLang="zh-CN" sz="2000" dirty="0" smtClean="0">
              <a:solidFill>
                <a:srgbClr val="FF0000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endParaRPr kumimoji="1" lang="en-US" altLang="zh-CN" sz="20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r>
              <a:rPr kumimoji="1" lang="en-US" altLang="zh-CN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5</a:t>
            </a:r>
            <a:r>
              <a:rPr kumimoji="1"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、</a:t>
            </a:r>
            <a:r>
              <a:rPr kumimoji="1" lang="en-US" altLang="zh-CN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GET</a:t>
            </a:r>
            <a:r>
              <a:rPr kumimoji="1"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和</a:t>
            </a:r>
            <a:r>
              <a:rPr kumimoji="1" lang="en-US" altLang="zh-CN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POST</a:t>
            </a:r>
          </a:p>
          <a:p>
            <a:endParaRPr kumimoji="1" lang="en-US" altLang="zh-CN" sz="20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r>
              <a:rPr kumimoji="1" lang="en-US" altLang="zh-CN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6</a:t>
            </a:r>
            <a:r>
              <a:rPr kumimoji="1"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、响应状态码</a:t>
            </a:r>
            <a:endParaRPr kumimoji="1" lang="en-US" altLang="zh-CN" sz="20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329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复习</a:t>
            </a:r>
            <a:r>
              <a:rPr kumimoji="1" lang="en-US" altLang="zh-CN" dirty="0" smtClean="0"/>
              <a:t>HTTP</a:t>
            </a:r>
            <a:r>
              <a:rPr kumimoji="1" lang="zh-CN" altLang="en-US" smtClean="0"/>
              <a:t> </a:t>
            </a:r>
            <a:r>
              <a:rPr kumimoji="1" lang="en-US" altLang="zh-CN" dirty="0" smtClean="0"/>
              <a:t>HTTPS</a:t>
            </a: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734" y="1828800"/>
            <a:ext cx="4209936" cy="43069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890684" y="2674374"/>
            <a:ext cx="1425677" cy="369332"/>
          </a:xfrm>
          <a:prstGeom prst="rect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2.1HTTP</a:t>
            </a:r>
            <a:r>
              <a:rPr lang="zh-CN" altLang="en-US" dirty="0" smtClean="0"/>
              <a:t>和</a:t>
            </a:r>
            <a:r>
              <a:rPr lang="en-US" altLang="zh-CN" dirty="0" smtClean="0"/>
              <a:t>HTTPS</a:t>
            </a:r>
            <a:endParaRPr lang="zh-CN" altLang="en-US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92562" y="1421629"/>
            <a:ext cx="7198153" cy="278072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HTTP</a:t>
            </a:r>
          </a:p>
          <a:p>
            <a:pPr lvl="2">
              <a:lnSpc>
                <a:spcPct val="90000"/>
              </a:lnSpc>
              <a:buFont typeface="Arial" charset="0"/>
              <a:buChar char="•"/>
            </a:pP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超文本传输协议 </a:t>
            </a:r>
            <a:endParaRPr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lvl="2">
              <a:lnSpc>
                <a:spcPct val="90000"/>
              </a:lnSpc>
              <a:buFont typeface="Arial" charset="0"/>
              <a:buChar char="•"/>
            </a:pP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默认端口号</a:t>
            </a: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:80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49" y="2614877"/>
            <a:ext cx="8171076" cy="345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98475" y="595318"/>
            <a:ext cx="8128000" cy="523363"/>
          </a:xfrm>
        </p:spPr>
        <p:txBody>
          <a:bodyPr/>
          <a:lstStyle/>
          <a:p>
            <a:r>
              <a:rPr lang="en-US" altLang="zh-CN" dirty="0" smtClean="0"/>
              <a:t>2.1HTTP</a:t>
            </a:r>
            <a:r>
              <a:rPr lang="zh-CN" altLang="en-US" dirty="0" smtClean="0"/>
              <a:t>和</a:t>
            </a:r>
            <a:r>
              <a:rPr lang="en-US" altLang="zh-CN" dirty="0" smtClean="0"/>
              <a:t>HTTPS</a:t>
            </a:r>
            <a:endParaRPr lang="zh-CN" altLang="en-US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2522" y="1188164"/>
            <a:ext cx="7319906" cy="11562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HTTPS</a:t>
            </a:r>
          </a:p>
          <a:p>
            <a:pPr lvl="2">
              <a:lnSpc>
                <a:spcPct val="90000"/>
              </a:lnSpc>
              <a:buFont typeface="Arial" charset="0"/>
              <a:buChar char="•"/>
            </a:pP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HTTP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+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SSL(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安全套接字层</a:t>
            </a: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)</a:t>
            </a:r>
          </a:p>
          <a:p>
            <a:pPr lvl="2">
              <a:lnSpc>
                <a:spcPct val="90000"/>
              </a:lnSpc>
              <a:buFont typeface="Arial" charset="0"/>
              <a:buChar char="•"/>
            </a:pP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默认端口号：</a:t>
            </a: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443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45" y="2169267"/>
            <a:ext cx="7441660" cy="365743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70109" y="5826701"/>
            <a:ext cx="408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</a:rPr>
              <a:t>HTTPS</a:t>
            </a:r>
            <a:r>
              <a:rPr kumimoji="1" lang="zh-CN" altLang="en-US" dirty="0" smtClean="0">
                <a:solidFill>
                  <a:srgbClr val="FF0000"/>
                </a:solidFill>
              </a:rPr>
              <a:t>比</a:t>
            </a:r>
            <a:r>
              <a:rPr kumimoji="1" lang="en-US" altLang="zh-CN" dirty="0" smtClean="0">
                <a:solidFill>
                  <a:srgbClr val="FF0000"/>
                </a:solidFill>
              </a:rPr>
              <a:t>HTTP</a:t>
            </a:r>
            <a:r>
              <a:rPr kumimoji="1" lang="zh-CN" altLang="en-US" dirty="0" smtClean="0">
                <a:solidFill>
                  <a:srgbClr val="FF0000"/>
                </a:solidFill>
              </a:rPr>
              <a:t>更安全，但是性能更低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75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8800" y="668142"/>
            <a:ext cx="8128000" cy="715579"/>
          </a:xfrm>
        </p:spPr>
        <p:txBody>
          <a:bodyPr/>
          <a:lstStyle/>
          <a:p>
            <a:r>
              <a:rPr kumimoji="1" lang="zh-CN" altLang="en-US" smtClean="0"/>
              <a:t>课程概要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96060"/>
            <a:ext cx="650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1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2.2</a:t>
            </a:r>
            <a:r>
              <a:rPr kumimoji="1" lang="zh-CN" altLang="en-US" dirty="0" smtClean="0"/>
              <a:t>浏览器发送</a:t>
            </a:r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请求的过程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3660" y="1400783"/>
            <a:ext cx="8249460" cy="43579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800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url</a:t>
            </a:r>
            <a:r>
              <a:rPr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的格式：</a:t>
            </a:r>
            <a:endParaRPr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indent="0">
              <a:buNone/>
            </a:pPr>
            <a:endParaRPr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457200" lvl="1" indent="0">
              <a:buNone/>
            </a:pPr>
            <a:r>
              <a:rPr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形式   </a:t>
            </a:r>
            <a:r>
              <a:rPr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scheme</a:t>
            </a:r>
            <a:r>
              <a:rPr lang="en-US" altLang="zh-CN" sz="1800" dirty="0">
                <a:latin typeface="Hiragino Sans GB W3" charset="-122"/>
                <a:ea typeface="Hiragino Sans GB W3" charset="-122"/>
                <a:cs typeface="Hiragino Sans GB W3" charset="-122"/>
              </a:rPr>
              <a:t>://host[:port#]/path/…/[?query-string][#anchor</a:t>
            </a:r>
            <a:r>
              <a:rPr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]</a:t>
            </a:r>
          </a:p>
          <a:p>
            <a:pPr marL="0" indent="0">
              <a:buNone/>
            </a:pPr>
            <a:endParaRPr lang="en-US" altLang="zh-CN" sz="18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457200" lvl="1" indent="0">
              <a:buNone/>
            </a:pPr>
            <a:r>
              <a:rPr lang="en-US" altLang="zh-CN" sz="1800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scheme</a:t>
            </a:r>
            <a:r>
              <a:rPr lang="zh-CN" altLang="en-US" sz="1800" dirty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：协议</a:t>
            </a:r>
            <a:r>
              <a:rPr lang="en-US" altLang="zh-CN" sz="1800" dirty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(</a:t>
            </a:r>
            <a:r>
              <a:rPr lang="zh-CN" altLang="en-US" sz="1800" dirty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例如：</a:t>
            </a:r>
            <a:r>
              <a:rPr lang="en-US" altLang="zh-CN" sz="1800" dirty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http, https, ftp</a:t>
            </a:r>
            <a:r>
              <a:rPr lang="en-US" altLang="zh-CN" sz="1800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)</a:t>
            </a:r>
          </a:p>
          <a:p>
            <a:pPr marL="0" indent="0">
              <a:buNone/>
            </a:pPr>
            <a:endParaRPr lang="en-US" altLang="zh-CN" sz="1800" dirty="0">
              <a:solidFill>
                <a:srgbClr val="FF0000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457200" lvl="1" indent="0">
              <a:buNone/>
            </a:pPr>
            <a:r>
              <a:rPr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host</a:t>
            </a:r>
            <a:r>
              <a:rPr lang="zh-CN" altLang="en-US" sz="1800" dirty="0">
                <a:latin typeface="Hiragino Sans GB W3" charset="-122"/>
                <a:ea typeface="Hiragino Sans GB W3" charset="-122"/>
                <a:cs typeface="Hiragino Sans GB W3" charset="-122"/>
              </a:rPr>
              <a:t>：服务器的</a:t>
            </a:r>
            <a:r>
              <a:rPr lang="en-US" altLang="zh-CN" sz="1800" dirty="0">
                <a:latin typeface="Hiragino Sans GB W3" charset="-122"/>
                <a:ea typeface="Hiragino Sans GB W3" charset="-122"/>
                <a:cs typeface="Hiragino Sans GB W3" charset="-122"/>
              </a:rPr>
              <a:t>IP</a:t>
            </a:r>
            <a:r>
              <a:rPr lang="zh-CN" altLang="en-US" sz="1800" dirty="0">
                <a:latin typeface="Hiragino Sans GB W3" charset="-122"/>
                <a:ea typeface="Hiragino Sans GB W3" charset="-122"/>
                <a:cs typeface="Hiragino Sans GB W3" charset="-122"/>
              </a:rPr>
              <a:t>地址或者</a:t>
            </a:r>
            <a:r>
              <a:rPr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域名</a:t>
            </a:r>
            <a:endParaRPr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indent="0">
              <a:buNone/>
            </a:pPr>
            <a:endParaRPr lang="zh-CN" altLang="en-US" sz="18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457200" lvl="1" indent="0">
              <a:buNone/>
            </a:pPr>
            <a:r>
              <a:rPr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port</a:t>
            </a:r>
            <a:r>
              <a:rPr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：</a:t>
            </a:r>
            <a:r>
              <a:rPr lang="zh-CN" altLang="en-US" sz="1800" dirty="0">
                <a:latin typeface="Hiragino Sans GB W3" charset="-122"/>
                <a:ea typeface="Hiragino Sans GB W3" charset="-122"/>
                <a:cs typeface="Hiragino Sans GB W3" charset="-122"/>
              </a:rPr>
              <a:t>服务器的端口（如果是走协议默认端口</a:t>
            </a:r>
            <a:r>
              <a:rPr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，</a:t>
            </a:r>
            <a:r>
              <a:rPr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80</a:t>
            </a:r>
            <a:r>
              <a:rPr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 </a:t>
            </a:r>
            <a:r>
              <a:rPr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or</a:t>
            </a:r>
            <a:r>
              <a:rPr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443</a:t>
            </a:r>
            <a:r>
              <a:rPr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）</a:t>
            </a:r>
            <a:endParaRPr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indent="0">
              <a:buNone/>
            </a:pPr>
            <a:endParaRPr lang="en-US" altLang="zh-CN" sz="18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457200" lvl="1" indent="0">
              <a:buNone/>
            </a:pPr>
            <a:r>
              <a:rPr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path</a:t>
            </a:r>
            <a:r>
              <a:rPr lang="zh-CN" altLang="en-US" sz="1800" dirty="0">
                <a:latin typeface="Hiragino Sans GB W3" charset="-122"/>
                <a:ea typeface="Hiragino Sans GB W3" charset="-122"/>
                <a:cs typeface="Hiragino Sans GB W3" charset="-122"/>
              </a:rPr>
              <a:t>：访问资源的</a:t>
            </a:r>
            <a:r>
              <a:rPr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路径</a:t>
            </a:r>
            <a:endParaRPr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457200" lvl="1" indent="0">
              <a:buNone/>
            </a:pPr>
            <a:r>
              <a:rPr kumimoji="1"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	</a:t>
            </a:r>
            <a:r>
              <a:rPr kumimoji="1" lang="en-US" altLang="zh-CN" sz="1800" dirty="0">
                <a:latin typeface="Hiragino Sans GB W3" charset="-122"/>
                <a:ea typeface="Hiragino Sans GB W3" charset="-122"/>
                <a:cs typeface="Hiragino Sans GB W3" charset="-122"/>
                <a:hlinkClick r:id="rId3"/>
              </a:rPr>
              <a:t>http://www.cnblogs.com/be-saber/p/4734951.html</a:t>
            </a:r>
            <a:endParaRPr kumimoji="1" lang="en-US" altLang="zh-CN" sz="18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457200" lvl="1" indent="0">
              <a:buNone/>
            </a:pPr>
            <a:endParaRPr kumimoji="1"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239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2.2</a:t>
            </a:r>
            <a:r>
              <a:rPr kumimoji="1" lang="zh-CN" altLang="en-US" dirty="0" smtClean="0"/>
              <a:t>浏览器发送</a:t>
            </a:r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请求的过程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7940" y="1887167"/>
            <a:ext cx="7838535" cy="20752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形式   </a:t>
            </a:r>
            <a:r>
              <a:rPr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scheme</a:t>
            </a:r>
            <a:r>
              <a:rPr lang="en-US" altLang="zh-CN" sz="1800" dirty="0">
                <a:latin typeface="Hiragino Sans GB W3" charset="-122"/>
                <a:ea typeface="Hiragino Sans GB W3" charset="-122"/>
                <a:cs typeface="Hiragino Sans GB W3" charset="-122"/>
              </a:rPr>
              <a:t>://host[:port#]/path/…/[?query-string][#anchor</a:t>
            </a:r>
            <a:r>
              <a:rPr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]</a:t>
            </a:r>
          </a:p>
          <a:p>
            <a:pPr marL="457200" lvl="1" indent="0">
              <a:buNone/>
            </a:pPr>
            <a:endParaRPr lang="en-US" altLang="zh-CN" sz="18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457200" lvl="1" indent="0">
              <a:buNone/>
            </a:pPr>
            <a:r>
              <a:rPr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query-string</a:t>
            </a:r>
            <a:r>
              <a:rPr lang="zh-CN" altLang="en-US" sz="1800" dirty="0">
                <a:latin typeface="Hiragino Sans GB W3" charset="-122"/>
                <a:ea typeface="Hiragino Sans GB W3" charset="-122"/>
                <a:cs typeface="Hiragino Sans GB W3" charset="-122"/>
              </a:rPr>
              <a:t>：参数，发送给</a:t>
            </a:r>
            <a:r>
              <a:rPr lang="en-US" altLang="zh-CN" sz="1800" dirty="0">
                <a:latin typeface="Hiragino Sans GB W3" charset="-122"/>
                <a:ea typeface="Hiragino Sans GB W3" charset="-122"/>
                <a:cs typeface="Hiragino Sans GB W3" charset="-122"/>
              </a:rPr>
              <a:t>http</a:t>
            </a:r>
            <a:r>
              <a:rPr lang="zh-CN" altLang="en-US" sz="1800" dirty="0">
                <a:latin typeface="Hiragino Sans GB W3" charset="-122"/>
                <a:ea typeface="Hiragino Sans GB W3" charset="-122"/>
                <a:cs typeface="Hiragino Sans GB W3" charset="-122"/>
              </a:rPr>
              <a:t>服务器的</a:t>
            </a:r>
            <a:r>
              <a:rPr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数据，参数使用</a:t>
            </a:r>
            <a:r>
              <a:rPr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&amp;</a:t>
            </a:r>
            <a:r>
              <a:rPr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隔开</a:t>
            </a:r>
            <a:endParaRPr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indent="0">
              <a:buNone/>
            </a:pPr>
            <a:endParaRPr lang="zh-CN" altLang="en-US" sz="18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457200" lvl="1" indent="0">
              <a:buNone/>
            </a:pPr>
            <a:r>
              <a:rPr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anchor</a:t>
            </a:r>
            <a:r>
              <a:rPr lang="zh-CN" altLang="en-US" sz="1800" dirty="0">
                <a:latin typeface="Hiragino Sans GB W3" charset="-122"/>
                <a:ea typeface="Hiragino Sans GB W3" charset="-122"/>
                <a:cs typeface="Hiragino Sans GB W3" charset="-122"/>
              </a:rPr>
              <a:t>：锚（跳转到网页的指定锚点</a:t>
            </a:r>
            <a:r>
              <a:rPr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位置）</a:t>
            </a:r>
            <a:endParaRPr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457200" lvl="1" indent="0">
              <a:buNone/>
            </a:pPr>
            <a:r>
              <a:rPr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	</a:t>
            </a:r>
            <a:r>
              <a:rPr lang="en-US" altLang="zh-CN" sz="1800" dirty="0">
                <a:latin typeface="Hiragino Sans GB W3" charset="-122"/>
                <a:ea typeface="Hiragino Sans GB W3" charset="-122"/>
                <a:cs typeface="Hiragino Sans GB W3" charset="-122"/>
                <a:hlinkClick r:id="rId2"/>
              </a:rPr>
              <a:t>https://</a:t>
            </a:r>
            <a:r>
              <a:rPr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  <a:hlinkClick r:id="rId2"/>
              </a:rPr>
              <a:t>detail.tmall.com/item.htm?id=545181862652</a:t>
            </a:r>
            <a:endParaRPr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30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2.2</a:t>
            </a:r>
            <a:r>
              <a:rPr kumimoji="1" lang="zh-CN" altLang="en-US" dirty="0" smtClean="0"/>
              <a:t>浏览器发送</a:t>
            </a:r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请求的过程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3207" y="1592526"/>
            <a:ext cx="7838535" cy="41478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为什么要进行编码</a:t>
            </a:r>
            <a:endParaRPr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457200" lvl="1" indent="0">
              <a:buNone/>
            </a:pPr>
            <a:r>
              <a:rPr lang="zh-CN" altLang="en-US" sz="1600" dirty="0" smtClean="0"/>
              <a:t>通常</a:t>
            </a:r>
            <a:r>
              <a:rPr lang="zh-CN" altLang="en-US" sz="1600" dirty="0"/>
              <a:t>如果一样东西需要编码，说明这样东西并不适合传输。原因多种多样，如</a:t>
            </a:r>
            <a:r>
              <a:rPr lang="en-US" altLang="zh-CN" sz="1600" dirty="0"/>
              <a:t>Size</a:t>
            </a:r>
            <a:r>
              <a:rPr lang="zh-CN" altLang="en-US" sz="1600" dirty="0"/>
              <a:t>过大，包含隐私数据，对于</a:t>
            </a:r>
            <a:r>
              <a:rPr lang="en-US" altLang="zh-CN" sz="1600" dirty="0" err="1"/>
              <a:t>Url</a:t>
            </a:r>
            <a:r>
              <a:rPr lang="zh-CN" altLang="en-US" sz="1600" dirty="0"/>
              <a:t>来说，之所以要进行编码，是因为</a:t>
            </a:r>
            <a:r>
              <a:rPr lang="en-US" altLang="zh-CN" sz="1600" dirty="0" err="1"/>
              <a:t>Url</a:t>
            </a:r>
            <a:r>
              <a:rPr lang="zh-CN" altLang="en-US" sz="1600" dirty="0"/>
              <a:t>中有些字符会引起歧义</a:t>
            </a:r>
            <a:r>
              <a:rPr lang="zh-CN" altLang="en-US" sz="1600" dirty="0" smtClean="0"/>
              <a:t>。</a:t>
            </a:r>
            <a:r>
              <a:rPr lang="en-US" altLang="zh-CN" sz="1600" dirty="0" err="1">
                <a:solidFill>
                  <a:srgbClr val="FF0000"/>
                </a:solidFill>
              </a:rPr>
              <a:t>Url</a:t>
            </a:r>
            <a:r>
              <a:rPr lang="zh-CN" altLang="en-US" sz="1600" dirty="0">
                <a:solidFill>
                  <a:srgbClr val="FF0000"/>
                </a:solidFill>
              </a:rPr>
              <a:t>的编码格式采用的是</a:t>
            </a:r>
            <a:r>
              <a:rPr lang="en-US" altLang="zh-CN" sz="1600" dirty="0">
                <a:solidFill>
                  <a:srgbClr val="FF0000"/>
                </a:solidFill>
              </a:rPr>
              <a:t>ASCII</a:t>
            </a:r>
            <a:r>
              <a:rPr lang="zh-CN" altLang="en-US" sz="1600" dirty="0">
                <a:solidFill>
                  <a:srgbClr val="FF0000"/>
                </a:solidFill>
              </a:rPr>
              <a:t>码</a:t>
            </a:r>
            <a:r>
              <a:rPr lang="zh-CN" altLang="en-US" sz="1600" dirty="0"/>
              <a:t>，而不是</a:t>
            </a:r>
            <a:r>
              <a:rPr lang="en-US" altLang="zh-CN" sz="1600" dirty="0"/>
              <a:t>Unicode</a:t>
            </a:r>
            <a:r>
              <a:rPr lang="zh-CN" altLang="en-US" sz="1600" dirty="0"/>
              <a:t>，这也就是说你</a:t>
            </a:r>
            <a:r>
              <a:rPr lang="zh-CN" altLang="en-US" sz="1600" dirty="0">
                <a:solidFill>
                  <a:srgbClr val="FF0000"/>
                </a:solidFill>
              </a:rPr>
              <a:t>不能在</a:t>
            </a:r>
            <a:r>
              <a:rPr lang="en-US" altLang="zh-CN" sz="1600" dirty="0" err="1">
                <a:solidFill>
                  <a:srgbClr val="FF0000"/>
                </a:solidFill>
              </a:rPr>
              <a:t>Url</a:t>
            </a:r>
            <a:r>
              <a:rPr lang="zh-CN" altLang="en-US" sz="1600" dirty="0">
                <a:solidFill>
                  <a:srgbClr val="FF0000"/>
                </a:solidFill>
              </a:rPr>
              <a:t>中包含任何非</a:t>
            </a:r>
            <a:r>
              <a:rPr lang="en-US" altLang="zh-CN" sz="1600" dirty="0">
                <a:solidFill>
                  <a:srgbClr val="FF0000"/>
                </a:solidFill>
              </a:rPr>
              <a:t>ASCII</a:t>
            </a:r>
            <a:r>
              <a:rPr lang="zh-CN" altLang="en-US" sz="1600" dirty="0">
                <a:solidFill>
                  <a:srgbClr val="FF0000"/>
                </a:solidFill>
              </a:rPr>
              <a:t>字符</a:t>
            </a:r>
            <a:r>
              <a:rPr lang="zh-CN" altLang="en-US" sz="1600" dirty="0"/>
              <a:t>，例如中文。</a:t>
            </a:r>
            <a:endParaRPr lang="en-US" altLang="zh-CN" sz="16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indent="0">
              <a:buNone/>
            </a:pPr>
            <a:endParaRPr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indent="0">
              <a:buNone/>
            </a:pPr>
            <a:r>
              <a:rPr lang="en-US" altLang="zh-CN" sz="1800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Url</a:t>
            </a:r>
            <a:r>
              <a:rPr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编码与解码</a:t>
            </a:r>
            <a:endParaRPr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indent="0">
              <a:buNone/>
            </a:pPr>
            <a:r>
              <a:rPr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	</a:t>
            </a:r>
            <a:r>
              <a:rPr lang="zh-CN" altLang="en-US" sz="1600" dirty="0"/>
              <a:t>浏览器从表单中获取所有的</a:t>
            </a:r>
            <a:r>
              <a:rPr lang="en-US" altLang="zh-CN" sz="1600" dirty="0"/>
              <a:t>name</a:t>
            </a:r>
            <a:r>
              <a:rPr lang="zh-CN" altLang="en-US" sz="1600" dirty="0"/>
              <a:t>和其中的值 ，将它们以</a:t>
            </a:r>
            <a:r>
              <a:rPr lang="en-US" altLang="zh-CN" sz="1600" dirty="0"/>
              <a:t>name/value</a:t>
            </a:r>
            <a:r>
              <a:rPr lang="zh-CN" altLang="en-US" sz="1600" dirty="0"/>
              <a:t>参数编码（移去那些不能传送的字符</a:t>
            </a:r>
            <a:r>
              <a:rPr lang="en-US" altLang="zh-CN" sz="1600" dirty="0"/>
              <a:t>, </a:t>
            </a:r>
            <a:r>
              <a:rPr lang="zh-CN" altLang="en-US" sz="1600" dirty="0"/>
              <a:t>将数据排行等等）作为</a:t>
            </a:r>
            <a:r>
              <a:rPr lang="en-US" altLang="zh-CN" sz="1600" dirty="0"/>
              <a:t>URL</a:t>
            </a:r>
            <a:r>
              <a:rPr lang="zh-CN" altLang="en-US" sz="1600" dirty="0"/>
              <a:t>的一部分或者分离地发给服务器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 marL="0" indent="0">
              <a:buNone/>
            </a:pPr>
            <a:endParaRPr lang="en-US" altLang="zh-CN" sz="18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indent="0">
              <a:buNone/>
            </a:pPr>
            <a:r>
              <a:rPr lang="en-US" altLang="zh-CN" sz="1800" dirty="0" err="1">
                <a:latin typeface="Hiragino Sans GB W3" charset="-122"/>
                <a:ea typeface="Hiragino Sans GB W3" charset="-122"/>
                <a:cs typeface="Hiragino Sans GB W3" charset="-122"/>
              </a:rPr>
              <a:t>Url</a:t>
            </a:r>
            <a:r>
              <a:rPr lang="zh-CN" altLang="en-US" sz="1800" dirty="0">
                <a:latin typeface="Hiragino Sans GB W3" charset="-122"/>
                <a:ea typeface="Hiragino Sans GB W3" charset="-122"/>
                <a:cs typeface="Hiragino Sans GB W3" charset="-122"/>
              </a:rPr>
              <a:t>编码的原则</a:t>
            </a:r>
            <a:r>
              <a:rPr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：</a:t>
            </a:r>
            <a:endParaRPr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indent="0">
              <a:buNone/>
            </a:pPr>
            <a:r>
              <a:rPr lang="en-US" altLang="zh-CN" sz="1800" dirty="0"/>
              <a:t>	</a:t>
            </a:r>
            <a:r>
              <a:rPr lang="zh-CN" altLang="en-US" sz="1600" dirty="0" smtClean="0"/>
              <a:t>使用</a:t>
            </a:r>
            <a:r>
              <a:rPr lang="zh-CN" altLang="en-US" sz="1600" dirty="0"/>
              <a:t>安全的字符（没有特殊用途或者特殊意义的可打印字符）去表示那些不安全的字符。</a:t>
            </a: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085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80951" y="665017"/>
            <a:ext cx="8229600" cy="68227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2.2</a:t>
            </a:r>
            <a:r>
              <a:rPr lang="zh-CN" altLang="en-US" dirty="0" smtClean="0"/>
              <a:t>浏览器</a:t>
            </a:r>
            <a:r>
              <a:rPr lang="zh-CN" altLang="en-US" dirty="0"/>
              <a:t>发送</a:t>
            </a:r>
            <a:r>
              <a:rPr lang="en-US" altLang="zh-CN" dirty="0"/>
              <a:t>HTTP</a:t>
            </a:r>
            <a:r>
              <a:rPr lang="zh-CN" altLang="en-US" dirty="0"/>
              <a:t>请求的过程</a:t>
            </a:r>
          </a:p>
        </p:txBody>
      </p:sp>
      <p:sp>
        <p:nvSpPr>
          <p:cNvPr id="5" name="矩形 4"/>
          <p:cNvSpPr/>
          <p:nvPr/>
        </p:nvSpPr>
        <p:spPr bwMode="auto">
          <a:xfrm>
            <a:off x="1043608" y="4869160"/>
            <a:ext cx="1224136" cy="576064"/>
          </a:xfrm>
          <a:prstGeom prst="rect">
            <a:avLst/>
          </a:prstGeom>
          <a:noFill/>
          <a:ln>
            <a:noFill/>
          </a:ln>
        </p:spPr>
        <p:txBody>
          <a:bodyPr rtlCol="0" anchor="ctr"/>
          <a:lstStyle/>
          <a:p>
            <a:pPr marL="342900" indent="-342900" algn="ctr">
              <a:spcBef>
                <a:spcPct val="20000"/>
              </a:spcBef>
              <a:buFontTx/>
              <a:buChar char="•"/>
            </a:pPr>
            <a:endParaRPr kumimoji="1" lang="zh-CN" altLang="en-US" sz="3200" smtClean="0"/>
          </a:p>
        </p:txBody>
      </p:sp>
      <p:cxnSp>
        <p:nvCxnSpPr>
          <p:cNvPr id="3" name="直线连接符 2"/>
          <p:cNvCxnSpPr/>
          <p:nvPr/>
        </p:nvCxnSpPr>
        <p:spPr>
          <a:xfrm>
            <a:off x="4427984" y="4327179"/>
            <a:ext cx="169968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>
            <a:off x="4427984" y="4450340"/>
            <a:ext cx="1699684" cy="199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1254201" y="5051383"/>
            <a:ext cx="7456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重要 重要 重要</a:t>
            </a:r>
            <a:endParaRPr kumimoji="1" lang="en-US" altLang="zh-CN" dirty="0" smtClean="0">
              <a:solidFill>
                <a:srgbClr val="FF0000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r>
              <a:rPr kumimoji="1" lang="en-US" altLang="zh-CN" dirty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	</a:t>
            </a:r>
            <a:r>
              <a:rPr kumimoji="1" lang="zh-CN" altLang="en-US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浏览器访问一个网站，在的获取源码之后会根据源码上的链接加载图片，</a:t>
            </a:r>
            <a:r>
              <a:rPr kumimoji="1" lang="en-US" altLang="zh-CN" dirty="0" err="1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js</a:t>
            </a:r>
            <a:r>
              <a:rPr kumimoji="1" lang="zh-CN" altLang="en-US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，</a:t>
            </a:r>
            <a:r>
              <a:rPr kumimoji="1" lang="en-US" altLang="zh-CN" dirty="0" err="1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css</a:t>
            </a:r>
            <a:r>
              <a:rPr kumimoji="1" lang="zh-CN" altLang="en-US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文件等，我们称之为渲染，而爬虫只会请求源码</a:t>
            </a:r>
            <a:endParaRPr kumimoji="1" lang="zh-CN" altLang="en-US" dirty="0">
              <a:solidFill>
                <a:srgbClr val="FF0000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810" y="1408875"/>
            <a:ext cx="5536773" cy="361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19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2.3HTTP</a:t>
            </a:r>
            <a:r>
              <a:rPr lang="zh-CN" altLang="en-US" dirty="0" smtClean="0"/>
              <a:t>请求报文的格式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375" y="2011582"/>
            <a:ext cx="5918200" cy="20955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603375" y="4328160"/>
            <a:ext cx="65652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请求报文分为三部分</a:t>
            </a:r>
            <a:r>
              <a:rPr kumimoji="1" lang="en-US" altLang="zh-CN" dirty="0" smtClean="0"/>
              <a:t>:</a:t>
            </a:r>
          </a:p>
          <a:p>
            <a:r>
              <a:rPr kumimoji="1" lang="en-US" altLang="zh-CN" dirty="0"/>
              <a:t>	</a:t>
            </a:r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请求行</a:t>
            </a:r>
            <a:r>
              <a:rPr kumimoji="1" lang="en-US" altLang="zh-CN" dirty="0" smtClean="0"/>
              <a:t>		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	2.</a:t>
            </a:r>
            <a:r>
              <a:rPr kumimoji="1" lang="zh-CN" altLang="en-US" dirty="0" smtClean="0"/>
              <a:t>请求头</a:t>
            </a:r>
            <a:r>
              <a:rPr kumimoji="1" lang="en-US" altLang="zh-CN" dirty="0" smtClean="0"/>
              <a:t>		</a:t>
            </a:r>
            <a:r>
              <a:rPr kumimoji="1" lang="zh-CN" altLang="en-US" dirty="0" smtClean="0"/>
              <a:t>请求头中包含很多信息，通常会告知服务器一些信息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/>
              <a:t>	</a:t>
            </a:r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请求体</a:t>
            </a:r>
            <a:r>
              <a:rPr kumimoji="1" lang="en-US" altLang="zh-CN" dirty="0" smtClean="0"/>
              <a:t>		post</a:t>
            </a:r>
            <a:r>
              <a:rPr kumimoji="1" lang="zh-CN" altLang="en-US" dirty="0" smtClean="0"/>
              <a:t>请求数据存放位置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33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623" y="1628105"/>
            <a:ext cx="7358674" cy="425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3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301309" y="665017"/>
            <a:ext cx="8229600" cy="610269"/>
          </a:xfrm>
        </p:spPr>
        <p:txBody>
          <a:bodyPr/>
          <a:lstStyle/>
          <a:p>
            <a:r>
              <a:rPr lang="en-US" altLang="zh-CN" dirty="0" smtClean="0"/>
              <a:t>2.4HTTP</a:t>
            </a:r>
            <a:r>
              <a:rPr lang="zh-CN" altLang="en-US" dirty="0" smtClean="0"/>
              <a:t>常见请求头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39967" y="1667344"/>
            <a:ext cx="7841973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altLang="zh-CN" dirty="0" smtClean="0"/>
              <a:t>Host (</a:t>
            </a:r>
            <a:r>
              <a:rPr lang="zh-CN" altLang="en-US" dirty="0"/>
              <a:t>主机和</a:t>
            </a:r>
            <a:r>
              <a:rPr lang="zh-CN" altLang="en-US" dirty="0" smtClean="0"/>
              <a:t>端口号</a:t>
            </a:r>
            <a:r>
              <a:rPr lang="en-US" altLang="zh-CN" dirty="0" smtClean="0"/>
              <a:t>)</a:t>
            </a:r>
          </a:p>
          <a:p>
            <a:pPr marL="342900" indent="-342900">
              <a:buFontTx/>
              <a:buAutoNum type="arabicPeriod"/>
            </a:pPr>
            <a:endParaRPr lang="en-US" altLang="zh-CN" dirty="0"/>
          </a:p>
          <a:p>
            <a:r>
              <a:rPr lang="en-US" altLang="zh-CN" dirty="0"/>
              <a:t>2. </a:t>
            </a:r>
            <a:r>
              <a:rPr lang="en-US" altLang="zh-CN" dirty="0" smtClean="0"/>
              <a:t>Connection </a:t>
            </a:r>
            <a:r>
              <a:rPr lang="en-US" altLang="zh-CN" dirty="0"/>
              <a:t>(</a:t>
            </a:r>
            <a:r>
              <a:rPr lang="zh-CN" altLang="en-US" dirty="0"/>
              <a:t>链接类型</a:t>
            </a:r>
            <a:r>
              <a:rPr lang="en-US" altLang="zh-CN" dirty="0" smtClean="0"/>
              <a:t>)</a:t>
            </a:r>
          </a:p>
          <a:p>
            <a:endParaRPr lang="en-US" altLang="zh-CN" dirty="0"/>
          </a:p>
          <a:p>
            <a:r>
              <a:rPr lang="en-US" altLang="zh-CN" dirty="0"/>
              <a:t>3. Upgrade-Insecure-Requests (</a:t>
            </a:r>
            <a:r>
              <a:rPr lang="zh-CN" altLang="en-US" dirty="0"/>
              <a:t>升级为</a:t>
            </a:r>
            <a:r>
              <a:rPr lang="en-US" altLang="zh-CN" dirty="0"/>
              <a:t>HTTPS</a:t>
            </a:r>
            <a:r>
              <a:rPr lang="zh-CN" altLang="en-US" dirty="0"/>
              <a:t>请求</a:t>
            </a:r>
            <a:r>
              <a:rPr lang="en-US" altLang="zh-CN" dirty="0" smtClean="0"/>
              <a:t>)</a:t>
            </a:r>
          </a:p>
          <a:p>
            <a:endParaRPr lang="en-US" altLang="zh-CN" dirty="0"/>
          </a:p>
          <a:p>
            <a:r>
              <a:rPr lang="en-US" altLang="zh-CN" dirty="0"/>
              <a:t>4. </a:t>
            </a:r>
            <a:r>
              <a:rPr lang="en-US" altLang="zh-CN" dirty="0">
                <a:solidFill>
                  <a:srgbClr val="FF0000"/>
                </a:solidFill>
              </a:rPr>
              <a:t>User-Agent </a:t>
            </a:r>
            <a:r>
              <a:rPr lang="en-US" altLang="zh-CN" dirty="0" smtClean="0">
                <a:solidFill>
                  <a:srgbClr val="FF0000"/>
                </a:solidFill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</a:rPr>
              <a:t>用户代理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	</a:t>
            </a:r>
            <a:r>
              <a:rPr lang="zh-CN" altLang="en-US" sz="1600" dirty="0"/>
              <a:t>服务器能够识别客户使用</a:t>
            </a:r>
            <a:r>
              <a:rPr lang="zh-CN" altLang="en-US" sz="1600" dirty="0" smtClean="0"/>
              <a:t>的操作系统及</a:t>
            </a:r>
            <a:r>
              <a:rPr lang="zh-CN" altLang="en-US" sz="1600" dirty="0"/>
              <a:t>版本、</a:t>
            </a:r>
            <a:r>
              <a:rPr lang="en-US" altLang="zh-CN" sz="1600" dirty="0"/>
              <a:t>CPU </a:t>
            </a:r>
            <a:r>
              <a:rPr lang="zh-CN" altLang="en-US" sz="1600" dirty="0"/>
              <a:t>类型</a:t>
            </a:r>
            <a:r>
              <a:rPr lang="zh-CN" altLang="en-US" sz="1600" dirty="0" smtClean="0"/>
              <a:t>、浏览器及</a:t>
            </a:r>
            <a:r>
              <a:rPr lang="zh-CN" altLang="en-US" sz="1600" dirty="0"/>
              <a:t>版本、浏览器渲染引擎、浏览器语言</a:t>
            </a:r>
            <a:r>
              <a:rPr lang="zh-CN" altLang="en-US" sz="1600" dirty="0" smtClean="0"/>
              <a:t>、浏览器插件等</a:t>
            </a:r>
            <a:endParaRPr lang="en-US" altLang="zh-CN" sz="1600" dirty="0" smtClean="0"/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5. Accept (</a:t>
            </a:r>
            <a:r>
              <a:rPr lang="zh-CN" altLang="en-US" dirty="0"/>
              <a:t>传输文件类型</a:t>
            </a:r>
            <a:r>
              <a:rPr lang="en-US" altLang="zh-CN" dirty="0" smtClean="0"/>
              <a:t>)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8784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301309" y="665017"/>
            <a:ext cx="8229600" cy="610269"/>
          </a:xfrm>
        </p:spPr>
        <p:txBody>
          <a:bodyPr/>
          <a:lstStyle/>
          <a:p>
            <a:r>
              <a:rPr lang="en-US" altLang="zh-CN" dirty="0" smtClean="0"/>
              <a:t>2.4HTTP</a:t>
            </a:r>
            <a:r>
              <a:rPr lang="zh-CN" altLang="en-US" dirty="0" smtClean="0"/>
              <a:t>常见请求头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688936" y="1674191"/>
            <a:ext cx="784197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6</a:t>
            </a:r>
            <a:r>
              <a:rPr lang="en-US" altLang="zh-CN" dirty="0"/>
              <a:t>. </a:t>
            </a:r>
            <a:r>
              <a:rPr lang="en-US" altLang="zh-CN" dirty="0" err="1"/>
              <a:t>Referer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页面</a:t>
            </a:r>
            <a:r>
              <a:rPr lang="zh-CN" altLang="en-US" dirty="0"/>
              <a:t>跳</a:t>
            </a:r>
            <a:r>
              <a:rPr lang="zh-CN" altLang="en-US" dirty="0" smtClean="0"/>
              <a:t>转处</a:t>
            </a:r>
            <a:r>
              <a:rPr lang="en-US" altLang="zh-CN" dirty="0" smtClean="0"/>
              <a:t>,</a:t>
            </a:r>
            <a:r>
              <a:rPr lang="zh-CN" altLang="en-US" dirty="0" smtClean="0"/>
              <a:t>从何处来到当前页面，可用于防爬和防盗链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/>
              <a:t>7. </a:t>
            </a:r>
            <a:r>
              <a:rPr lang="en-US" altLang="zh-CN" dirty="0" smtClean="0"/>
              <a:t>Accept-Encoding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览器支持的编码类型</a:t>
            </a:r>
            <a:r>
              <a:rPr lang="zh-CN" altLang="en-US" dirty="0" smtClean="0"/>
              <a:t>，主要的编码格式就是压缩格式</a:t>
            </a:r>
            <a:endParaRPr lang="en-US" altLang="zh-CN" dirty="0" smtClean="0"/>
          </a:p>
          <a:p>
            <a:r>
              <a:rPr lang="en-US" altLang="zh-CN" dirty="0"/>
              <a:t>		</a:t>
            </a:r>
            <a:r>
              <a:rPr lang="en-US" altLang="zh-CN" dirty="0" err="1" smtClean="0"/>
              <a:t>gzip</a:t>
            </a:r>
            <a:r>
              <a:rPr lang="en-US" altLang="zh-CN" dirty="0" smtClean="0"/>
              <a:t>		compress	deflate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8. </a:t>
            </a:r>
            <a:r>
              <a:rPr lang="en-US" altLang="zh-CN" dirty="0" smtClean="0">
                <a:solidFill>
                  <a:srgbClr val="FF0000"/>
                </a:solidFill>
              </a:rPr>
              <a:t>Cookie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	</a:t>
            </a:r>
            <a:r>
              <a:rPr lang="zh-CN" altLang="en-US" dirty="0" smtClean="0">
                <a:solidFill>
                  <a:srgbClr val="FF0000"/>
                </a:solidFill>
              </a:rPr>
              <a:t>用于进行状态保持，通常也可用于识别用户身份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en-US" altLang="zh-CN" dirty="0" smtClean="0"/>
          </a:p>
          <a:p>
            <a:r>
              <a:rPr lang="en-US" altLang="zh-CN" dirty="0" smtClean="0"/>
              <a:t>9.</a:t>
            </a:r>
            <a:r>
              <a:rPr lang="en-US" altLang="zh-CN" dirty="0"/>
              <a:t> x-requested-with </a:t>
            </a:r>
            <a:r>
              <a:rPr lang="en-US" altLang="zh-CN" dirty="0" smtClean="0"/>
              <a:t>:</a:t>
            </a:r>
          </a:p>
          <a:p>
            <a:r>
              <a:rPr lang="en-US" altLang="zh-CN" dirty="0"/>
              <a:t>	</a:t>
            </a:r>
            <a:r>
              <a:rPr lang="en-US" altLang="zh-CN" dirty="0" err="1" smtClean="0"/>
              <a:t>XMLHttpRequest</a:t>
            </a:r>
            <a:r>
              <a:rPr lang="zh-CN" altLang="en-US" dirty="0" smtClean="0"/>
              <a:t>  是</a:t>
            </a:r>
            <a:r>
              <a:rPr lang="en-US" altLang="zh-CN" dirty="0"/>
              <a:t>Ajax </a:t>
            </a:r>
            <a:r>
              <a:rPr lang="zh-CN" altLang="en-US" dirty="0"/>
              <a:t>异步</a:t>
            </a:r>
            <a:r>
              <a:rPr lang="zh-CN" altLang="en-US" dirty="0" smtClean="0"/>
              <a:t>请求</a:t>
            </a:r>
            <a:endParaRPr lang="en-US" altLang="zh-CN" dirty="0" smtClean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160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745965" y="1222745"/>
            <a:ext cx="78477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	</a:t>
            </a:r>
            <a:r>
              <a:rPr lang="en-US" altLang="zh-CN" sz="1600" dirty="0" smtClean="0"/>
              <a:t>cookies</a:t>
            </a:r>
            <a:r>
              <a:rPr lang="zh-CN" altLang="en-US" sz="1600" dirty="0" smtClean="0"/>
              <a:t>的使用原理</a:t>
            </a:r>
            <a:endParaRPr lang="en-US" altLang="zh-CN" sz="1600" dirty="0" smtClean="0"/>
          </a:p>
          <a:p>
            <a:r>
              <a:rPr lang="en-US" altLang="zh-CN" sz="1600" dirty="0"/>
              <a:t>	</a:t>
            </a:r>
            <a:r>
              <a:rPr lang="en-US" altLang="zh-CN" sz="1600" dirty="0" smtClean="0"/>
              <a:t>	1.</a:t>
            </a:r>
            <a:r>
              <a:rPr lang="zh-CN" altLang="en-US" sz="1600" dirty="0" smtClean="0"/>
              <a:t>浏览器访问某个服务器上的</a:t>
            </a:r>
            <a:r>
              <a:rPr lang="en-US" altLang="zh-CN" sz="1600" dirty="0" smtClean="0"/>
              <a:t>web</a:t>
            </a:r>
            <a:r>
              <a:rPr lang="zh-CN" altLang="en-US" sz="1600" dirty="0" smtClean="0"/>
              <a:t>应用</a:t>
            </a:r>
            <a:endParaRPr lang="en-US" altLang="zh-CN" sz="1600" dirty="0" smtClean="0"/>
          </a:p>
          <a:p>
            <a:r>
              <a:rPr lang="en-US" altLang="zh-CN" sz="1600" dirty="0"/>
              <a:t>	</a:t>
            </a:r>
            <a:r>
              <a:rPr lang="en-US" altLang="zh-CN" sz="1600" dirty="0" smtClean="0"/>
              <a:t>	2.</a:t>
            </a:r>
            <a:r>
              <a:rPr lang="zh-CN" altLang="en-US" sz="1600" dirty="0" smtClean="0"/>
              <a:t>服务器返回信息，让浏览器设置一些数据，这些数据服务器也会记录</a:t>
            </a:r>
            <a:endParaRPr lang="en-US" altLang="zh-CN" sz="1600" dirty="0" smtClean="0"/>
          </a:p>
          <a:p>
            <a:r>
              <a:rPr lang="en-US" altLang="zh-CN" sz="1600" dirty="0"/>
              <a:t>	</a:t>
            </a:r>
            <a:r>
              <a:rPr lang="en-US" altLang="zh-CN" sz="1600" dirty="0" smtClean="0"/>
              <a:t>	3.</a:t>
            </a:r>
            <a:r>
              <a:rPr lang="zh-CN" altLang="en-US" sz="1600" dirty="0" smtClean="0"/>
              <a:t>浏览器接收到信息，进行设置</a:t>
            </a:r>
            <a:endParaRPr lang="en-US" altLang="zh-CN" sz="1600" dirty="0" smtClean="0"/>
          </a:p>
          <a:p>
            <a:r>
              <a:rPr lang="en-US" altLang="zh-CN" sz="1600" dirty="0"/>
              <a:t>	</a:t>
            </a:r>
            <a:r>
              <a:rPr lang="en-US" altLang="zh-CN" sz="1600" dirty="0" smtClean="0"/>
              <a:t>	</a:t>
            </a:r>
            <a:endParaRPr lang="en-US" altLang="zh-CN" sz="16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914" y="2377437"/>
            <a:ext cx="6403808" cy="363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745965" y="1222745"/>
            <a:ext cx="78477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	cookies</a:t>
            </a:r>
            <a:r>
              <a:rPr lang="zh-CN" altLang="en-US" sz="1600" dirty="0" smtClean="0"/>
              <a:t>的使用原理</a:t>
            </a:r>
            <a:endParaRPr lang="en-US" altLang="zh-CN" sz="1600" dirty="0" smtClean="0"/>
          </a:p>
          <a:p>
            <a:r>
              <a:rPr lang="en-US" altLang="zh-CN" sz="1600" dirty="0"/>
              <a:t>	</a:t>
            </a:r>
            <a:r>
              <a:rPr lang="en-US" altLang="zh-CN" sz="1600" dirty="0" smtClean="0"/>
              <a:t>	4.</a:t>
            </a:r>
            <a:r>
              <a:rPr lang="zh-CN" altLang="en-US" sz="1600" dirty="0" smtClean="0"/>
              <a:t>浏览器再次访问某个服务器上的</a:t>
            </a:r>
            <a:r>
              <a:rPr lang="en-US" altLang="zh-CN" sz="1600" dirty="0" smtClean="0"/>
              <a:t>web</a:t>
            </a:r>
            <a:r>
              <a:rPr lang="zh-CN" altLang="en-US" sz="1600" dirty="0" smtClean="0"/>
              <a:t>应用，这时候带上设置的</a:t>
            </a:r>
            <a:r>
              <a:rPr lang="en-US" altLang="zh-CN" sz="1600" dirty="0" smtClean="0"/>
              <a:t>cookie</a:t>
            </a:r>
          </a:p>
          <a:p>
            <a:r>
              <a:rPr lang="en-US" altLang="zh-CN" sz="1600" dirty="0"/>
              <a:t>	</a:t>
            </a:r>
            <a:r>
              <a:rPr lang="en-US" altLang="zh-CN" sz="1600" dirty="0" smtClean="0"/>
              <a:t>	5.</a:t>
            </a:r>
            <a:r>
              <a:rPr lang="zh-CN" altLang="en-US" sz="1600" dirty="0" smtClean="0"/>
              <a:t>服务器接收到信息，获取到</a:t>
            </a:r>
            <a:r>
              <a:rPr lang="en-US" altLang="zh-CN" sz="1600" dirty="0" smtClean="0"/>
              <a:t>cookie</a:t>
            </a:r>
            <a:r>
              <a:rPr lang="zh-CN" altLang="en-US" sz="1600" dirty="0" smtClean="0"/>
              <a:t>，进行比对，确认身份</a:t>
            </a:r>
            <a:endParaRPr lang="en-US" altLang="zh-CN" sz="1600" dirty="0" smtClean="0"/>
          </a:p>
          <a:p>
            <a:r>
              <a:rPr lang="en-US" altLang="zh-CN" sz="1600" dirty="0"/>
              <a:t>	</a:t>
            </a:r>
            <a:r>
              <a:rPr lang="en-US" altLang="zh-CN" sz="1600" dirty="0" smtClean="0"/>
              <a:t>	6.</a:t>
            </a:r>
            <a:r>
              <a:rPr lang="zh-CN" altLang="en-US" sz="1600" dirty="0" smtClean="0"/>
              <a:t>后续正常共同</a:t>
            </a:r>
            <a:r>
              <a:rPr lang="en-US" altLang="zh-CN" sz="1600" dirty="0"/>
              <a:t>	</a:t>
            </a:r>
            <a:r>
              <a:rPr lang="en-US" altLang="zh-CN" sz="1600" dirty="0" smtClean="0"/>
              <a:t>	</a:t>
            </a:r>
            <a:endParaRPr lang="en-US" altLang="zh-CN" sz="16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54" y="2792405"/>
            <a:ext cx="72644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5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第一部分课程概要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801436" y="1563330"/>
            <a:ext cx="3522078" cy="3821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>
                <a:solidFill>
                  <a:srgbClr val="FF0000"/>
                </a:solidFill>
              </a:rPr>
              <a:t>1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.</a:t>
            </a:r>
            <a:r>
              <a:rPr kumimoji="1" lang="zh-CN" altLang="en-US" sz="2400" b="1" dirty="0" smtClean="0">
                <a:solidFill>
                  <a:srgbClr val="FF0000"/>
                </a:solidFill>
              </a:rPr>
              <a:t>爬虫基础知识</a:t>
            </a:r>
            <a:endParaRPr kumimoji="1" lang="en-US" altLang="zh-CN" sz="2400" b="1" dirty="0" smtClean="0">
              <a:solidFill>
                <a:srgbClr val="FF0000"/>
              </a:solidFill>
            </a:endParaRPr>
          </a:p>
          <a:p>
            <a:endParaRPr kumimoji="1" lang="en-US" altLang="zh-CN" sz="2400" dirty="0"/>
          </a:p>
          <a:p>
            <a:r>
              <a:rPr kumimoji="1" lang="en-US" altLang="zh-CN" sz="2400" dirty="0" smtClean="0"/>
              <a:t>2.HTTP</a:t>
            </a:r>
            <a:r>
              <a:rPr kumimoji="1" lang="zh-CN" altLang="en-US" sz="2400" dirty="0" smtClean="0"/>
              <a:t>和</a:t>
            </a:r>
            <a:r>
              <a:rPr kumimoji="1" lang="en-US" altLang="zh-CN" sz="2400" dirty="0" smtClean="0"/>
              <a:t>HTTPS</a:t>
            </a:r>
            <a:r>
              <a:rPr kumimoji="1" lang="zh-CN" altLang="en-US" sz="2400" dirty="0" smtClean="0"/>
              <a:t>的复习</a:t>
            </a:r>
            <a:endParaRPr kumimoji="1" lang="en-US" altLang="zh-CN" sz="2400" dirty="0" smtClean="0"/>
          </a:p>
          <a:p>
            <a:endParaRPr kumimoji="1" lang="en-US" altLang="zh-CN" sz="2400" dirty="0"/>
          </a:p>
          <a:p>
            <a:r>
              <a:rPr kumimoji="1" lang="en-US" altLang="zh-CN" sz="2400" dirty="0" smtClean="0"/>
              <a:t>3.</a:t>
            </a:r>
            <a:r>
              <a:rPr kumimoji="1" lang="zh-CN" altLang="en-US" sz="2400" dirty="0" smtClean="0"/>
              <a:t>字符串的复习</a:t>
            </a:r>
            <a:endParaRPr kumimoji="1" lang="en-US" altLang="zh-CN" sz="2400" dirty="0" smtClean="0"/>
          </a:p>
          <a:p>
            <a:endParaRPr kumimoji="1" lang="en-US" altLang="zh-CN" sz="2400" dirty="0"/>
          </a:p>
          <a:p>
            <a:r>
              <a:rPr kumimoji="1" lang="en-US" altLang="zh-CN" sz="2400" b="1" dirty="0" smtClean="0">
                <a:solidFill>
                  <a:srgbClr val="FF0000"/>
                </a:solidFill>
              </a:rPr>
              <a:t>4.Requests</a:t>
            </a:r>
            <a:r>
              <a:rPr kumimoji="1" lang="zh-CN" altLang="en-US" sz="2400" b="1" dirty="0" smtClean="0">
                <a:solidFill>
                  <a:srgbClr val="FF0000"/>
                </a:solidFill>
              </a:rPr>
              <a:t>的使用</a:t>
            </a:r>
            <a:endParaRPr kumimoji="1" lang="en-US" altLang="zh-CN" sz="2400" b="1" dirty="0" smtClean="0">
              <a:solidFill>
                <a:srgbClr val="FF0000"/>
              </a:solidFill>
            </a:endParaRPr>
          </a:p>
          <a:p>
            <a:endParaRPr kumimoji="1" lang="en-US" altLang="zh-CN" sz="2400" dirty="0"/>
          </a:p>
          <a:p>
            <a:r>
              <a:rPr kumimoji="1" lang="en-US" altLang="zh-CN" sz="2400" b="1" dirty="0" smtClean="0">
                <a:solidFill>
                  <a:srgbClr val="FF0000"/>
                </a:solidFill>
              </a:rPr>
              <a:t>5.Fiddler</a:t>
            </a:r>
            <a:r>
              <a:rPr kumimoji="1" lang="zh-CN" altLang="en-US" sz="2400" b="1" dirty="0" smtClean="0">
                <a:solidFill>
                  <a:srgbClr val="FF0000"/>
                </a:solidFill>
              </a:rPr>
              <a:t>软件的使用</a:t>
            </a:r>
            <a:endParaRPr kumimoji="1" lang="en-US" altLang="zh-CN" sz="2400" b="1" dirty="0" smtClean="0">
              <a:solidFill>
                <a:srgbClr val="FF0000"/>
              </a:solidFill>
            </a:endParaRPr>
          </a:p>
          <a:p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3259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82570"/>
            <a:ext cx="8229600" cy="565021"/>
          </a:xfrm>
        </p:spPr>
        <p:txBody>
          <a:bodyPr/>
          <a:lstStyle/>
          <a:p>
            <a:r>
              <a:rPr kumimoji="1" lang="en-US" altLang="zh-CN" dirty="0" smtClean="0"/>
              <a:t>2.5get</a:t>
            </a:r>
            <a:r>
              <a:rPr kumimoji="1" lang="zh-CN" altLang="en-US" dirty="0" smtClean="0"/>
              <a:t>与</a:t>
            </a:r>
            <a:r>
              <a:rPr kumimoji="1" lang="en-US" altLang="zh-CN" dirty="0" smtClean="0"/>
              <a:t>post</a:t>
            </a:r>
            <a:r>
              <a:rPr kumimoji="1" lang="zh-CN" altLang="en-US" dirty="0" smtClean="0"/>
              <a:t>方法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1247591"/>
            <a:ext cx="7204456" cy="27196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32" y="4074160"/>
            <a:ext cx="7641336" cy="64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5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6080" y="571473"/>
            <a:ext cx="8229600" cy="565021"/>
          </a:xfrm>
        </p:spPr>
        <p:txBody>
          <a:bodyPr/>
          <a:lstStyle/>
          <a:p>
            <a:r>
              <a:rPr kumimoji="1" lang="en-US" altLang="zh-CN" dirty="0" smtClean="0"/>
              <a:t>2.5get</a:t>
            </a:r>
            <a:r>
              <a:rPr kumimoji="1" lang="zh-CN" altLang="en-US" dirty="0" smtClean="0"/>
              <a:t>与</a:t>
            </a:r>
            <a:r>
              <a:rPr kumimoji="1" lang="en-US" altLang="zh-CN" dirty="0" smtClean="0"/>
              <a:t>post</a:t>
            </a:r>
            <a:r>
              <a:rPr kumimoji="1" lang="zh-CN" altLang="en-US" dirty="0" smtClean="0"/>
              <a:t>方法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20" y="1050559"/>
            <a:ext cx="6873240" cy="244640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20" y="4206152"/>
            <a:ext cx="54229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0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6080" y="571473"/>
            <a:ext cx="8229600" cy="565021"/>
          </a:xfrm>
        </p:spPr>
        <p:txBody>
          <a:bodyPr/>
          <a:lstStyle/>
          <a:p>
            <a:r>
              <a:rPr kumimoji="1" lang="en-US" altLang="zh-CN" dirty="0" smtClean="0"/>
              <a:t>2.5get</a:t>
            </a:r>
            <a:r>
              <a:rPr kumimoji="1" lang="zh-CN" altLang="en-US" dirty="0" smtClean="0"/>
              <a:t>与</a:t>
            </a:r>
            <a:r>
              <a:rPr kumimoji="1" lang="en-US" altLang="zh-CN" dirty="0" smtClean="0"/>
              <a:t>post</a:t>
            </a:r>
            <a:r>
              <a:rPr kumimoji="1" lang="zh-CN" altLang="en-US" dirty="0" smtClean="0"/>
              <a:t>方法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43280" y="1549312"/>
            <a:ext cx="6512560" cy="4404448"/>
          </a:xfrm>
        </p:spPr>
        <p:txBody>
          <a:bodyPr/>
          <a:lstStyle/>
          <a:p>
            <a:r>
              <a:rPr kumimoji="1" lang="en-US" altLang="zh-CN" dirty="0" smtClean="0"/>
              <a:t>Get</a:t>
            </a:r>
            <a:r>
              <a:rPr kumimoji="1" lang="zh-CN" altLang="en-US" dirty="0" smtClean="0"/>
              <a:t>请求与</a:t>
            </a:r>
            <a:r>
              <a:rPr kumimoji="1" lang="en-US" altLang="zh-CN" dirty="0" smtClean="0"/>
              <a:t>Post</a:t>
            </a:r>
            <a:r>
              <a:rPr kumimoji="1" lang="zh-CN" altLang="en-US" smtClean="0"/>
              <a:t>请求</a:t>
            </a:r>
            <a:r>
              <a:rPr kumimoji="1" lang="zh-CN" altLang="en-US" smtClean="0"/>
              <a:t>的一般区别</a:t>
            </a:r>
            <a:endParaRPr kumimoji="1" lang="en-US" altLang="zh-CN" dirty="0" smtClean="0"/>
          </a:p>
          <a:p>
            <a:r>
              <a:rPr kumimoji="1" lang="en-US" altLang="zh-CN" dirty="0"/>
              <a:t>Get</a:t>
            </a:r>
            <a:r>
              <a:rPr kumimoji="1" lang="zh-CN" altLang="en-US" dirty="0"/>
              <a:t>方法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用来请求资源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在</a:t>
            </a:r>
            <a:r>
              <a:rPr kumimoji="1" lang="en-US" altLang="zh-CN" dirty="0" err="1"/>
              <a:t>url</a:t>
            </a:r>
            <a:r>
              <a:rPr kumimoji="1" lang="zh-CN" altLang="en-US" dirty="0"/>
              <a:t>中传输实体数据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传输的数据量</a:t>
            </a:r>
            <a:r>
              <a:rPr kumimoji="1" lang="zh-CN" altLang="en-US" dirty="0" smtClean="0"/>
              <a:t>小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受浏览器限制</a:t>
            </a:r>
            <a:r>
              <a:rPr kumimoji="1" lang="en-US" altLang="zh-CN" dirty="0" smtClean="0"/>
              <a:t>)</a:t>
            </a:r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Post</a:t>
            </a:r>
            <a:r>
              <a:rPr kumimoji="1" lang="zh-CN" altLang="en-US" dirty="0" smtClean="0"/>
              <a:t>方法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用来传输实体数据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本质上更专业</a:t>
            </a:r>
            <a:r>
              <a:rPr kumimoji="1" lang="en-US" altLang="zh-CN" dirty="0" smtClean="0"/>
              <a:t>)</a:t>
            </a:r>
          </a:p>
          <a:p>
            <a:pPr lvl="1"/>
            <a:r>
              <a:rPr kumimoji="1" lang="zh-CN" altLang="en-US" dirty="0" smtClean="0"/>
              <a:t>在实体中传输数据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传输的数据量大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5490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69" y="676894"/>
            <a:ext cx="8229600" cy="612538"/>
          </a:xfrm>
        </p:spPr>
        <p:txBody>
          <a:bodyPr/>
          <a:lstStyle/>
          <a:p>
            <a:r>
              <a:rPr lang="en-US" altLang="zh-CN" dirty="0" smtClean="0"/>
              <a:t>2.6</a:t>
            </a:r>
            <a:r>
              <a:rPr lang="zh-CN" altLang="en-US" dirty="0" smtClean="0"/>
              <a:t>响应状态码</a:t>
            </a:r>
            <a:r>
              <a:rPr lang="en-US" altLang="zh-CN" dirty="0" smtClean="0"/>
              <a:t>(status</a:t>
            </a:r>
            <a:r>
              <a:rPr lang="zh-CN" altLang="en-US" dirty="0" smtClean="0"/>
              <a:t> </a:t>
            </a:r>
            <a:r>
              <a:rPr lang="en-US" altLang="zh-CN" dirty="0" smtClean="0"/>
              <a:t>code)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182758" y="1461052"/>
            <a:ext cx="4572552" cy="4450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000" dirty="0" smtClean="0"/>
              <a:t>200</a:t>
            </a:r>
            <a:r>
              <a:rPr lang="zh-CN" altLang="en-US" sz="2000" dirty="0" smtClean="0"/>
              <a:t>：成功</a:t>
            </a:r>
            <a:endParaRPr lang="en-US" altLang="zh-CN" sz="20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037" y="1832445"/>
            <a:ext cx="6120296" cy="249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2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884585" y="703024"/>
            <a:ext cx="4572552" cy="4450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000" dirty="0" smtClean="0"/>
              <a:t>302</a:t>
            </a:r>
            <a:r>
              <a:rPr lang="zh-CN" altLang="en-US" sz="2000" dirty="0"/>
              <a:t>：临时转移至新的</a:t>
            </a:r>
            <a:r>
              <a:rPr lang="en-US" altLang="zh-CN" sz="2000" dirty="0" err="1" smtClean="0"/>
              <a:t>url</a:t>
            </a:r>
            <a:endParaRPr lang="en-US" altLang="zh-CN" sz="20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355" y="987569"/>
            <a:ext cx="5864089" cy="534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62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715619" y="815008"/>
            <a:ext cx="4572552" cy="4450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000" dirty="0" smtClean="0"/>
              <a:t>403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>forbidden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49" y="1286565"/>
            <a:ext cx="65913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9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65923" y="824948"/>
            <a:ext cx="4084981" cy="546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000" dirty="0" smtClean="0"/>
              <a:t>404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>not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found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67" y="1371601"/>
            <a:ext cx="8091702" cy="356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7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775253" y="864704"/>
            <a:ext cx="4522304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000" dirty="0" smtClean="0"/>
              <a:t>500</a:t>
            </a:r>
            <a:r>
              <a:rPr lang="zh-CN" altLang="en-US" sz="2000" dirty="0" smtClean="0"/>
              <a:t>：服务器内部错误</a:t>
            </a:r>
            <a:endParaRPr lang="en-US" altLang="zh-CN" sz="2000" dirty="0" smtClean="0"/>
          </a:p>
          <a:p>
            <a:pPr>
              <a:lnSpc>
                <a:spcPct val="90000"/>
              </a:lnSpc>
            </a:pPr>
            <a:endParaRPr lang="zh-CN" altLang="en-US" sz="20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35" y="1398657"/>
            <a:ext cx="7630742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775252" y="864704"/>
            <a:ext cx="7901388" cy="3331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 smtClean="0"/>
              <a:t>作业</a:t>
            </a:r>
            <a:r>
              <a:rPr lang="en-US" altLang="zh-CN" sz="2000" dirty="0" smtClean="0"/>
              <a:t>: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/>
              <a:t>	</a:t>
            </a:r>
            <a:endParaRPr lang="en-US" altLang="zh-CN" sz="2000" dirty="0" smtClean="0"/>
          </a:p>
          <a:p>
            <a:pPr marL="0" lvl="0" indent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1.</a:t>
            </a:r>
            <a:r>
              <a:rPr lang="zh-CN" altLang="en-US" sz="2000" dirty="0" smtClean="0"/>
              <a:t> 阅读 </a:t>
            </a:r>
            <a:r>
              <a:rPr lang="en-US" altLang="zh-CN" sz="2000" dirty="0" smtClean="0">
                <a:hlinkClick r:id="rId2"/>
              </a:rPr>
              <a:t>http</a:t>
            </a:r>
            <a:r>
              <a:rPr lang="zh-CN" altLang="en-US" sz="2000" dirty="0" smtClean="0">
                <a:hlinkClick r:id="rId2"/>
              </a:rPr>
              <a:t>协议</a:t>
            </a:r>
            <a:r>
              <a:rPr lang="zh-CN" altLang="en-US" sz="2000" dirty="0" smtClean="0"/>
              <a:t>简介</a:t>
            </a:r>
          </a:p>
        </p:txBody>
      </p:sp>
    </p:spTree>
    <p:extLst>
      <p:ext uri="{BB962C8B-B14F-4D97-AF65-F5344CB8AC3E}">
        <p14:creationId xmlns:p14="http://schemas.microsoft.com/office/powerpoint/2010/main" val="51047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74590"/>
            <a:ext cx="8229600" cy="587275"/>
          </a:xfrm>
        </p:spPr>
        <p:txBody>
          <a:bodyPr/>
          <a:lstStyle/>
          <a:p>
            <a:r>
              <a:rPr lang="zh-CN" altLang="en-US" smtClean="0"/>
              <a:t>字符串类型的区别转化</a:t>
            </a:r>
            <a:endParaRPr lang="en-US" altLang="zh-CN" dirty="0" smtClean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547664" y="1541324"/>
            <a:ext cx="5700252" cy="6766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问题：为什么要掌握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python3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字符串的相关知识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416462"/>
            <a:ext cx="5700252" cy="369590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398816" y="3665439"/>
            <a:ext cx="4013859" cy="2149434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endParaRPr kumimoji="1" lang="zh-CN" altLang="en-US">
              <a:solidFill>
                <a:schemeClr val="dk1">
                  <a:alpha val="0"/>
                </a:schemeClr>
              </a:solidFill>
            </a:endParaRPr>
          </a:p>
        </p:txBody>
      </p:sp>
      <p:cxnSp>
        <p:nvCxnSpPr>
          <p:cNvPr id="7" name="直线箭头连接符 6"/>
          <p:cNvCxnSpPr>
            <a:cxnSpLocks/>
          </p:cNvCxnSpPr>
          <p:nvPr/>
        </p:nvCxnSpPr>
        <p:spPr>
          <a:xfrm>
            <a:off x="1174680" y="3002245"/>
            <a:ext cx="1224136" cy="1152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8" name="文本框 7"/>
          <p:cNvSpPr txBox="1"/>
          <p:nvPr/>
        </p:nvSpPr>
        <p:spPr>
          <a:xfrm>
            <a:off x="706628" y="2644964"/>
            <a:ext cx="93610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smtClean="0"/>
              <a:t>字符串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379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爬虫基础知识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83920" y="1595021"/>
            <a:ext cx="7010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1.1</a:t>
            </a:r>
            <a:r>
              <a:rPr kumimoji="1" lang="zh-CN" altLang="en-US" sz="2400" dirty="0" smtClean="0"/>
              <a:t> 为什么要学习爬虫</a:t>
            </a:r>
            <a:endParaRPr kumimoji="1" lang="en-US" altLang="zh-CN" sz="2400" dirty="0" smtClean="0"/>
          </a:p>
          <a:p>
            <a:endParaRPr kumimoji="1" lang="en-US" altLang="zh-CN" sz="2400" dirty="0"/>
          </a:p>
          <a:p>
            <a:r>
              <a:rPr kumimoji="1" lang="en-US" altLang="zh-CN" sz="2400" dirty="0" smtClean="0"/>
              <a:t>1.2</a:t>
            </a:r>
            <a:r>
              <a:rPr kumimoji="1" lang="zh-CN" altLang="en-US" sz="2400" dirty="0" smtClean="0"/>
              <a:t> 爬虫的概念</a:t>
            </a:r>
            <a:endParaRPr kumimoji="1" lang="en-US" altLang="zh-CN" sz="2400" dirty="0" smtClean="0"/>
          </a:p>
          <a:p>
            <a:endParaRPr kumimoji="1" lang="en-US" altLang="zh-CN" sz="2400" dirty="0" smtClean="0"/>
          </a:p>
          <a:p>
            <a:r>
              <a:rPr kumimoji="1" lang="en-US" altLang="zh-CN" sz="2400" dirty="0" smtClean="0"/>
              <a:t>1.3</a:t>
            </a:r>
            <a:r>
              <a:rPr kumimoji="1" lang="zh-CN" altLang="en-US" sz="2400" dirty="0" smtClean="0"/>
              <a:t> 爬虫的用途</a:t>
            </a:r>
            <a:endParaRPr kumimoji="1" lang="en-US" altLang="zh-CN" sz="2400" dirty="0" smtClean="0"/>
          </a:p>
          <a:p>
            <a:endParaRPr kumimoji="1" lang="en-US" altLang="zh-CN" sz="2400" dirty="0"/>
          </a:p>
          <a:p>
            <a:r>
              <a:rPr kumimoji="1" lang="en-US" altLang="zh-CN" sz="2400" dirty="0" smtClean="0"/>
              <a:t>1.4</a:t>
            </a:r>
            <a:r>
              <a:rPr kumimoji="1" lang="zh-CN" altLang="en-US" sz="2400" dirty="0" smtClean="0"/>
              <a:t> 爬虫的分类</a:t>
            </a:r>
            <a:endParaRPr kumimoji="1" lang="en-US" altLang="zh-CN" sz="2400" dirty="0" smtClean="0"/>
          </a:p>
          <a:p>
            <a:endParaRPr kumimoji="1" lang="en-US" altLang="zh-CN" sz="2400" dirty="0"/>
          </a:p>
          <a:p>
            <a:r>
              <a:rPr kumimoji="1" lang="en-US" altLang="zh-CN" sz="2400" dirty="0" smtClean="0"/>
              <a:t>1.5</a:t>
            </a:r>
            <a:r>
              <a:rPr kumimoji="1" lang="zh-CN" altLang="en-US" sz="2400" dirty="0" smtClean="0"/>
              <a:t> 采集数据的用途</a:t>
            </a:r>
            <a:endParaRPr kumimoji="1" lang="en-US" altLang="zh-CN" sz="2400" dirty="0" smtClean="0"/>
          </a:p>
          <a:p>
            <a:endParaRPr kumimoji="1" lang="en-US" altLang="zh-CN" sz="2400" dirty="0"/>
          </a:p>
          <a:p>
            <a:r>
              <a:rPr kumimoji="1" lang="en-US" altLang="zh-CN" sz="2400" dirty="0" smtClean="0"/>
              <a:t>1.6</a:t>
            </a:r>
            <a:r>
              <a:rPr kumimoji="1" lang="zh-CN" altLang="en-US" sz="2400" dirty="0"/>
              <a:t>爬虫的工作</a:t>
            </a:r>
            <a:r>
              <a:rPr kumimoji="1" lang="zh-CN" altLang="en-US" sz="2400" dirty="0" smtClean="0"/>
              <a:t>原理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8293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</a:t>
            </a:r>
            <a:r>
              <a:rPr lang="en-US" altLang="zh-CN" dirty="0" smtClean="0"/>
              <a:t>tr</a:t>
            </a:r>
            <a:r>
              <a:rPr lang="zh-CN" altLang="en-US" dirty="0" smtClean="0"/>
              <a:t>类型和</a:t>
            </a:r>
            <a:r>
              <a:rPr lang="en-US" altLang="zh-CN" dirty="0" smtClean="0"/>
              <a:t>bytes</a:t>
            </a:r>
            <a:r>
              <a:rPr lang="zh-CN" altLang="en-US" dirty="0" smtClean="0"/>
              <a:t>类型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33399" y="1971167"/>
            <a:ext cx="5870291" cy="155861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Arial" charset="0"/>
              <a:buChar char="•"/>
            </a:pP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bytes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：</a:t>
            </a:r>
            <a:r>
              <a:rPr lang="zh-CN" altLang="en-US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二进制</a:t>
            </a:r>
            <a:endParaRPr lang="en-US" altLang="zh-CN" dirty="0" smtClean="0">
              <a:solidFill>
                <a:srgbClr val="FF0000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lvl="1">
              <a:lnSpc>
                <a:spcPct val="90000"/>
              </a:lnSpc>
              <a:buFont typeface="Arial" charset="0"/>
              <a:buChar char="•"/>
            </a:pPr>
            <a:r>
              <a:rPr lang="zh-CN" altLang="en-US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互联网上数据的都是以二进制的方式传输的</a:t>
            </a:r>
            <a:endParaRPr lang="en-US" altLang="zh-CN" dirty="0" smtClean="0">
              <a:solidFill>
                <a:srgbClr val="FF0000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>
              <a:lnSpc>
                <a:spcPct val="90000"/>
              </a:lnSpc>
              <a:buFont typeface="Arial" charset="0"/>
              <a:buChar char="•"/>
            </a:pPr>
            <a:endParaRPr lang="en-US" altLang="zh-CN" dirty="0" smtClean="0">
              <a:solidFill>
                <a:srgbClr val="FF0000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>
              <a:lnSpc>
                <a:spcPct val="90000"/>
              </a:lnSpc>
              <a:buFont typeface="Arial" charset="0"/>
              <a:buChar char="•"/>
            </a:pP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str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：</a:t>
            </a: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unicode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的呈现形式</a:t>
            </a:r>
            <a:endParaRPr lang="en-US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182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Unicode</a:t>
            </a:r>
            <a:r>
              <a:rPr kumimoji="1" lang="zh-CN" altLang="en-US" smtClean="0"/>
              <a:t> </a:t>
            </a:r>
            <a:r>
              <a:rPr kumimoji="1" lang="en-US" altLang="zh-CN" dirty="0" smtClean="0"/>
              <a:t>UTF8</a:t>
            </a:r>
            <a:r>
              <a:rPr kumimoji="1" lang="zh-CN" altLang="en-US" smtClean="0"/>
              <a:t> </a:t>
            </a:r>
            <a:r>
              <a:rPr kumimoji="1" lang="en-US" altLang="zh-CN" dirty="0" smtClean="0"/>
              <a:t>ASCII</a:t>
            </a:r>
            <a:r>
              <a:rPr kumimoji="1" lang="zh-CN" altLang="en-US" smtClean="0"/>
              <a:t>的补充</a:t>
            </a:r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11560" y="1700808"/>
            <a:ext cx="83632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字符</a:t>
            </a:r>
            <a:r>
              <a:rPr lang="en-US" altLang="zh-CN" sz="1600" dirty="0">
                <a:latin typeface="Hiragino Sans GB W3" charset="-122"/>
                <a:ea typeface="Hiragino Sans GB W3" charset="-122"/>
                <a:cs typeface="Hiragino Sans GB W3" charset="-122"/>
              </a:rPr>
              <a:t>(Character)</a:t>
            </a:r>
            <a:r>
              <a:rPr lang="zh-CN" altLang="en-US" sz="1600" dirty="0">
                <a:latin typeface="Hiragino Sans GB W3" charset="-122"/>
                <a:ea typeface="Hiragino Sans GB W3" charset="-122"/>
                <a:cs typeface="Hiragino Sans GB W3" charset="-122"/>
              </a:rPr>
              <a:t>是各种文字和符号的总称，包括各国家文字、标点符号、图形符号、数字</a:t>
            </a: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等</a:t>
            </a:r>
            <a:endParaRPr lang="en-US" altLang="zh-CN" sz="16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字</a:t>
            </a:r>
            <a:r>
              <a:rPr lang="zh-CN" altLang="en-US" sz="1600" dirty="0">
                <a:latin typeface="Hiragino Sans GB W3" charset="-122"/>
                <a:ea typeface="Hiragino Sans GB W3" charset="-122"/>
                <a:cs typeface="Hiragino Sans GB W3" charset="-122"/>
              </a:rPr>
              <a:t>符集</a:t>
            </a:r>
            <a:r>
              <a:rPr lang="en-US" altLang="zh-CN" sz="1600" dirty="0">
                <a:latin typeface="Hiragino Sans GB W3" charset="-122"/>
                <a:ea typeface="Hiragino Sans GB W3" charset="-122"/>
                <a:cs typeface="Hiragino Sans GB W3" charset="-122"/>
              </a:rPr>
              <a:t>(Character set)</a:t>
            </a:r>
            <a:r>
              <a:rPr lang="zh-CN" altLang="en-US" sz="1600" dirty="0">
                <a:latin typeface="Hiragino Sans GB W3" charset="-122"/>
                <a:ea typeface="Hiragino Sans GB W3" charset="-122"/>
                <a:cs typeface="Hiragino Sans GB W3" charset="-122"/>
              </a:rPr>
              <a:t>是多个字符的</a:t>
            </a: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集合</a:t>
            </a: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字</a:t>
            </a:r>
            <a:r>
              <a:rPr lang="zh-CN" altLang="en-US" sz="1600" dirty="0">
                <a:latin typeface="Hiragino Sans GB W3" charset="-122"/>
                <a:ea typeface="Hiragino Sans GB W3" charset="-122"/>
                <a:cs typeface="Hiragino Sans GB W3" charset="-122"/>
              </a:rPr>
              <a:t>符集包括：</a:t>
            </a:r>
            <a:r>
              <a:rPr lang="en-US" altLang="zh-CN" sz="1600" dirty="0">
                <a:latin typeface="Hiragino Sans GB W3" charset="-122"/>
                <a:ea typeface="Hiragino Sans GB W3" charset="-122"/>
                <a:cs typeface="Hiragino Sans GB W3" charset="-122"/>
              </a:rPr>
              <a:t>ASCII</a:t>
            </a:r>
            <a:r>
              <a:rPr lang="zh-CN" altLang="en-US" sz="1600" dirty="0">
                <a:latin typeface="Hiragino Sans GB W3" charset="-122"/>
                <a:ea typeface="Hiragino Sans GB W3" charset="-122"/>
                <a:cs typeface="Hiragino Sans GB W3" charset="-122"/>
              </a:rPr>
              <a:t>字符集、</a:t>
            </a:r>
            <a:r>
              <a:rPr lang="en-US" altLang="zh-CN" sz="1600" dirty="0">
                <a:latin typeface="Hiragino Sans GB W3" charset="-122"/>
                <a:ea typeface="Hiragino Sans GB W3" charset="-122"/>
                <a:cs typeface="Hiragino Sans GB W3" charset="-122"/>
              </a:rPr>
              <a:t>GB2312</a:t>
            </a:r>
            <a:r>
              <a:rPr lang="zh-CN" altLang="en-US" sz="1600" dirty="0">
                <a:latin typeface="Hiragino Sans GB W3" charset="-122"/>
                <a:ea typeface="Hiragino Sans GB W3" charset="-122"/>
                <a:cs typeface="Hiragino Sans GB W3" charset="-122"/>
              </a:rPr>
              <a:t>字符集、</a:t>
            </a:r>
            <a:r>
              <a:rPr lang="en-US" altLang="zh-CN" sz="1600" dirty="0">
                <a:latin typeface="Hiragino Sans GB W3" charset="-122"/>
                <a:ea typeface="Hiragino Sans GB W3" charset="-122"/>
                <a:cs typeface="Hiragino Sans GB W3" charset="-122"/>
              </a:rPr>
              <a:t>GB18030</a:t>
            </a:r>
            <a:r>
              <a:rPr lang="zh-CN" altLang="en-US" sz="1600" dirty="0">
                <a:latin typeface="Hiragino Sans GB W3" charset="-122"/>
                <a:ea typeface="Hiragino Sans GB W3" charset="-122"/>
                <a:cs typeface="Hiragino Sans GB W3" charset="-122"/>
              </a:rPr>
              <a:t>字符集、</a:t>
            </a:r>
            <a:r>
              <a:rPr lang="en-US" altLang="zh-CN" sz="1600" dirty="0">
                <a:latin typeface="Hiragino Sans GB W3" charset="-122"/>
                <a:ea typeface="Hiragino Sans GB W3" charset="-122"/>
                <a:cs typeface="Hiragino Sans GB W3" charset="-122"/>
              </a:rPr>
              <a:t>Unicode</a:t>
            </a:r>
            <a:r>
              <a:rPr lang="zh-CN" altLang="en-US" sz="1600" dirty="0">
                <a:latin typeface="Hiragino Sans GB W3" charset="-122"/>
                <a:ea typeface="Hiragino Sans GB W3" charset="-122"/>
                <a:cs typeface="Hiragino Sans GB W3" charset="-122"/>
              </a:rPr>
              <a:t>字符集</a:t>
            </a: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等</a:t>
            </a: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endParaRPr lang="en-US" altLang="zh-CN" sz="16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endParaRPr lang="zh-CN" altLang="en-US" sz="16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r>
              <a:rPr lang="en-US" altLang="zh-CN" sz="1600" dirty="0">
                <a:latin typeface="Hiragino Sans GB W3" charset="-122"/>
                <a:ea typeface="Hiragino Sans GB W3" charset="-122"/>
                <a:cs typeface="Hiragino Sans GB W3" charset="-122"/>
              </a:rPr>
              <a:t>ASCII</a:t>
            </a:r>
            <a:r>
              <a:rPr lang="zh-CN" altLang="en-US" sz="1600" dirty="0">
                <a:latin typeface="Hiragino Sans GB W3" charset="-122"/>
                <a:ea typeface="Hiragino Sans GB W3" charset="-122"/>
                <a:cs typeface="Hiragino Sans GB W3" charset="-122"/>
              </a:rPr>
              <a:t>编码是</a:t>
            </a:r>
            <a:r>
              <a:rPr lang="en-US" altLang="zh-CN" sz="1600" dirty="0">
                <a:latin typeface="Hiragino Sans GB W3" charset="-122"/>
                <a:ea typeface="Hiragino Sans GB W3" charset="-122"/>
                <a:cs typeface="Hiragino Sans GB W3" charset="-122"/>
              </a:rPr>
              <a:t>1</a:t>
            </a:r>
            <a:r>
              <a:rPr lang="zh-CN" altLang="en-US" sz="1600" dirty="0">
                <a:latin typeface="Hiragino Sans GB W3" charset="-122"/>
                <a:ea typeface="Hiragino Sans GB W3" charset="-122"/>
                <a:cs typeface="Hiragino Sans GB W3" charset="-122"/>
              </a:rPr>
              <a:t>个字节，而</a:t>
            </a:r>
            <a:r>
              <a:rPr lang="en-US" altLang="zh-CN" sz="1600" dirty="0">
                <a:latin typeface="Hiragino Sans GB W3" charset="-122"/>
                <a:ea typeface="Hiragino Sans GB W3" charset="-122"/>
                <a:cs typeface="Hiragino Sans GB W3" charset="-122"/>
              </a:rPr>
              <a:t>Unicode</a:t>
            </a:r>
            <a:r>
              <a:rPr lang="zh-CN" altLang="en-US" sz="1600" dirty="0">
                <a:latin typeface="Hiragino Sans GB W3" charset="-122"/>
                <a:ea typeface="Hiragino Sans GB W3" charset="-122"/>
                <a:cs typeface="Hiragino Sans GB W3" charset="-122"/>
              </a:rPr>
              <a:t>编码通常是</a:t>
            </a:r>
            <a:r>
              <a:rPr lang="en-US" altLang="zh-CN" sz="1600" dirty="0">
                <a:latin typeface="Hiragino Sans GB W3" charset="-122"/>
                <a:ea typeface="Hiragino Sans GB W3" charset="-122"/>
                <a:cs typeface="Hiragino Sans GB W3" charset="-122"/>
              </a:rPr>
              <a:t>2</a:t>
            </a:r>
            <a:r>
              <a:rPr lang="zh-CN" altLang="en-US" sz="1600" dirty="0">
                <a:latin typeface="Hiragino Sans GB W3" charset="-122"/>
                <a:ea typeface="Hiragino Sans GB W3" charset="-122"/>
                <a:cs typeface="Hiragino Sans GB W3" charset="-122"/>
              </a:rPr>
              <a:t>个</a:t>
            </a: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字节</a:t>
            </a: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(UCS-2)</a:t>
            </a: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。</a:t>
            </a: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endParaRPr lang="zh-CN" altLang="en-US" sz="16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r>
              <a:rPr lang="en-US" altLang="zh-CN" sz="1600" dirty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UTF-8</a:t>
            </a:r>
            <a:r>
              <a:rPr lang="zh-CN" altLang="en-US" sz="1600" dirty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是</a:t>
            </a:r>
            <a:r>
              <a:rPr lang="en-US" altLang="zh-CN" sz="1600" dirty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Unicode</a:t>
            </a:r>
            <a:r>
              <a:rPr lang="zh-CN" altLang="en-US" sz="1600" dirty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的实现方式之一</a:t>
            </a:r>
            <a:r>
              <a:rPr lang="zh-CN" altLang="en-US" sz="1600" dirty="0">
                <a:latin typeface="Hiragino Sans GB W3" charset="-122"/>
                <a:ea typeface="Hiragino Sans GB W3" charset="-122"/>
                <a:cs typeface="Hiragino Sans GB W3" charset="-122"/>
              </a:rPr>
              <a:t>，</a:t>
            </a:r>
            <a:r>
              <a:rPr lang="en-US" altLang="zh-CN" sz="1600" dirty="0">
                <a:latin typeface="Hiragino Sans GB W3" charset="-122"/>
                <a:ea typeface="Hiragino Sans GB W3" charset="-122"/>
                <a:cs typeface="Hiragino Sans GB W3" charset="-122"/>
              </a:rPr>
              <a:t>UTF-8</a:t>
            </a:r>
            <a:r>
              <a:rPr lang="zh-CN" altLang="en-US" sz="1600" dirty="0">
                <a:latin typeface="Hiragino Sans GB W3" charset="-122"/>
                <a:ea typeface="Hiragino Sans GB W3" charset="-122"/>
                <a:cs typeface="Hiragino Sans GB W3" charset="-122"/>
              </a:rPr>
              <a:t>是它是一种变长的编码方式，可以是</a:t>
            </a:r>
            <a:r>
              <a:rPr lang="en-US" altLang="zh-CN" sz="1600" dirty="0">
                <a:latin typeface="Hiragino Sans GB W3" charset="-122"/>
                <a:ea typeface="Hiragino Sans GB W3" charset="-122"/>
                <a:cs typeface="Hiragino Sans GB W3" charset="-122"/>
              </a:rPr>
              <a:t>1</a:t>
            </a:r>
            <a:r>
              <a:rPr lang="zh-CN" altLang="en-US" sz="1600" dirty="0">
                <a:latin typeface="Hiragino Sans GB W3" charset="-122"/>
                <a:ea typeface="Hiragino Sans GB W3" charset="-122"/>
                <a:cs typeface="Hiragino Sans GB W3" charset="-122"/>
              </a:rPr>
              <a:t>，</a:t>
            </a:r>
            <a:r>
              <a:rPr lang="en-US" altLang="zh-CN" sz="1600" dirty="0">
                <a:latin typeface="Hiragino Sans GB W3" charset="-122"/>
                <a:ea typeface="Hiragino Sans GB W3" charset="-122"/>
                <a:cs typeface="Hiragino Sans GB W3" charset="-122"/>
              </a:rPr>
              <a:t>2</a:t>
            </a:r>
            <a:r>
              <a:rPr lang="zh-CN" altLang="en-US" sz="1600" dirty="0">
                <a:latin typeface="Hiragino Sans GB W3" charset="-122"/>
                <a:ea typeface="Hiragino Sans GB W3" charset="-122"/>
                <a:cs typeface="Hiragino Sans GB W3" charset="-122"/>
              </a:rPr>
              <a:t>，</a:t>
            </a:r>
            <a:r>
              <a:rPr lang="en-US" altLang="zh-CN" sz="1600" dirty="0">
                <a:latin typeface="Hiragino Sans GB W3" charset="-122"/>
                <a:ea typeface="Hiragino Sans GB W3" charset="-122"/>
                <a:cs typeface="Hiragino Sans GB W3" charset="-122"/>
              </a:rPr>
              <a:t>3</a:t>
            </a:r>
            <a:r>
              <a:rPr lang="zh-CN" altLang="en-US" sz="1600" dirty="0">
                <a:latin typeface="Hiragino Sans GB W3" charset="-122"/>
                <a:ea typeface="Hiragino Sans GB W3" charset="-122"/>
                <a:cs typeface="Hiragino Sans GB W3" charset="-122"/>
              </a:rPr>
              <a:t>个</a:t>
            </a: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字节</a:t>
            </a:r>
            <a:endParaRPr lang="zh-CN" altLang="en-US" sz="1600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075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740862"/>
            <a:ext cx="8229600" cy="599906"/>
          </a:xfrm>
        </p:spPr>
        <p:txBody>
          <a:bodyPr/>
          <a:lstStyle/>
          <a:p>
            <a:r>
              <a:rPr lang="en-US" altLang="zh-CN" dirty="0" smtClean="0"/>
              <a:t>str</a:t>
            </a:r>
            <a:r>
              <a:rPr lang="zh-CN" altLang="en-US" dirty="0" smtClean="0"/>
              <a:t> </a:t>
            </a:r>
            <a:r>
              <a:rPr lang="en-US" altLang="zh-CN" dirty="0" smtClean="0"/>
              <a:t>bytes</a:t>
            </a:r>
            <a:r>
              <a:rPr lang="zh-CN" altLang="en-US" dirty="0" smtClean="0"/>
              <a:t>如何转化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87960" y="1880900"/>
            <a:ext cx="6533080" cy="27927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字符串数据使用</a:t>
            </a: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encode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方法转化为 </a:t>
            </a: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bytes</a:t>
            </a:r>
            <a:b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</a:br>
            <a:endParaRPr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>
              <a:buFont typeface="Arial" charset="0"/>
              <a:buChar char="•"/>
            </a:pP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Bytes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类型数据通过</a:t>
            </a: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decode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转化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为字符串类型数据</a:t>
            </a:r>
            <a:endParaRPr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>
              <a:buFont typeface="Arial" charset="0"/>
              <a:buChar char="•"/>
            </a:pPr>
            <a:endParaRPr lang="en-US" altLang="zh-CN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>
              <a:buFont typeface="Arial" charset="0"/>
              <a:buChar char="•"/>
            </a:pPr>
            <a:r>
              <a:rPr lang="zh-CN" altLang="en-US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编码方式默认是</a:t>
            </a:r>
            <a:r>
              <a:rPr lang="en-US" altLang="zh-CN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utf-8</a:t>
            </a:r>
            <a:r>
              <a:rPr lang="zh-CN" altLang="en-US" dirty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 ，如果</a:t>
            </a:r>
            <a:r>
              <a:rPr lang="zh-CN" altLang="en-US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需要选定</a:t>
            </a:r>
            <a:r>
              <a:rPr lang="zh-CN" altLang="en-US" dirty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编码方式，编码方式解码方式必须一样，否则就会出现</a:t>
            </a:r>
            <a:r>
              <a:rPr lang="zh-CN" altLang="en-US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乱码</a:t>
            </a:r>
            <a:endParaRPr lang="zh-CN" altLang="en-US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078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4.Requests</a:t>
            </a:r>
            <a:r>
              <a:rPr lang="zh-CN" altLang="en-US" dirty="0" smtClean="0"/>
              <a:t> 使用入门</a:t>
            </a:r>
            <a:endParaRPr lang="en-US" altLang="zh-CN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15616" y="2062015"/>
            <a:ext cx="7162622" cy="396705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问题：为什么要学习</a:t>
            </a: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requests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？</a:t>
            </a:r>
            <a:r>
              <a:rPr lang="zh-CN" altLang="en-US" dirty="0" smtClean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，而不是</a:t>
            </a:r>
            <a:r>
              <a:rPr lang="en-US" altLang="zh-CN" dirty="0" smtClean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urllib</a:t>
            </a:r>
            <a:r>
              <a:rPr lang="zh-CN" altLang="en-US" dirty="0" smtClean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？</a:t>
            </a:r>
            <a:endParaRPr lang="en-US" altLang="zh-CN" dirty="0" smtClean="0">
              <a:solidFill>
                <a:schemeClr val="bg1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863" y="456378"/>
            <a:ext cx="1798313" cy="160563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15616" y="2889639"/>
            <a:ext cx="76016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requests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的底层实现就是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urllib2</a:t>
            </a:r>
          </a:p>
          <a:p>
            <a:pPr marL="342900" indent="-342900">
              <a:buFont typeface="+mj-lt"/>
              <a:buAutoNum type="arabicPeriod"/>
            </a:pPr>
            <a:endParaRPr kumimoji="1"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requests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在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python2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和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python3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中通用，方法完全一样，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urllib2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在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python2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和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python3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中的名称不同</a:t>
            </a:r>
            <a:endParaRPr kumimoji="1"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342900" indent="-342900">
              <a:buFont typeface="+mj-lt"/>
              <a:buAutoNum type="arabicPeriod"/>
            </a:pPr>
            <a:endParaRPr kumimoji="1"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requests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简单易用</a:t>
            </a:r>
            <a:endParaRPr kumimoji="1"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342900" indent="-342900">
              <a:buFont typeface="+mj-lt"/>
              <a:buAutoNum type="arabicPeriod"/>
            </a:pPr>
            <a:endParaRPr kumimoji="1"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requests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能够自动帮助我们解压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(gzip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压缩的等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)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网页内容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486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4.1requests</a:t>
            </a:r>
            <a:r>
              <a:rPr kumimoji="1" lang="zh-CN" altLang="en-US" dirty="0" smtClean="0"/>
              <a:t>的作用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1741251"/>
            <a:ext cx="7712075" cy="2080203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作用：发送网络请求，返回响应数据</a:t>
            </a:r>
            <a:endParaRPr kumimoji="1"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indent="0">
              <a:buNone/>
            </a:pPr>
            <a:endParaRPr kumimoji="1" lang="en-US" altLang="zh-CN" sz="18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indent="0">
              <a:buNone/>
            </a:pPr>
            <a:r>
              <a:rPr lang="zh-CN" altLang="en-US" sz="1800" dirty="0">
                <a:latin typeface="Hiragino Sans GB W3" charset="-122"/>
                <a:ea typeface="Hiragino Sans GB W3" charset="-122"/>
                <a:cs typeface="Hiragino Sans GB W3" charset="-122"/>
              </a:rPr>
              <a:t>中文文档 </a:t>
            </a:r>
            <a:r>
              <a:rPr lang="en-US" altLang="zh-CN" sz="1800" dirty="0">
                <a:latin typeface="Hiragino Sans GB W3" charset="-122"/>
                <a:ea typeface="Hiragino Sans GB W3" charset="-122"/>
                <a:cs typeface="Hiragino Sans GB W3" charset="-122"/>
              </a:rPr>
              <a:t>API</a:t>
            </a:r>
            <a:r>
              <a:rPr lang="zh-CN" altLang="en-US" sz="1800" dirty="0">
                <a:latin typeface="Hiragino Sans GB W3" charset="-122"/>
                <a:ea typeface="Hiragino Sans GB W3" charset="-122"/>
                <a:cs typeface="Hiragino Sans GB W3" charset="-122"/>
              </a:rPr>
              <a:t>： </a:t>
            </a:r>
            <a:endParaRPr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indent="0">
              <a:buNone/>
            </a:pPr>
            <a:r>
              <a:rPr lang="en-US" altLang="zh-CN" sz="1800" dirty="0">
                <a:latin typeface="Hiragino Sans GB W3" charset="-122"/>
                <a:ea typeface="Hiragino Sans GB W3" charset="-122"/>
                <a:cs typeface="Hiragino Sans GB W3" charset="-122"/>
              </a:rPr>
              <a:t>	</a:t>
            </a: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http://</a:t>
            </a:r>
            <a:r>
              <a:rPr lang="en-US" altLang="zh-CN" sz="1600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docs.python-requests.org</a:t>
            </a: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/</a:t>
            </a:r>
            <a:r>
              <a:rPr lang="en-US" altLang="zh-CN" sz="1600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zh_CN</a:t>
            </a: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/latest/</a:t>
            </a:r>
            <a:r>
              <a:rPr lang="en-US" altLang="zh-CN" sz="1600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index.html</a:t>
            </a: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indent="0">
              <a:buNone/>
            </a:pPr>
            <a:endParaRPr lang="en-US" altLang="zh-CN" sz="18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indent="0">
              <a:buNone/>
            </a:pP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需要解决的问题：如何</a:t>
            </a:r>
            <a:r>
              <a:rPr kumimoji="1" lang="zh-CN" altLang="en-US" sz="1800" dirty="0">
                <a:latin typeface="Hiragino Sans GB W3" charset="-122"/>
                <a:ea typeface="Hiragino Sans GB W3" charset="-122"/>
                <a:cs typeface="Hiragino Sans GB W3" charset="-122"/>
              </a:rPr>
              <a:t>使用</a:t>
            </a:r>
            <a:r>
              <a:rPr kumimoji="1" lang="en-US" altLang="zh-CN" sz="1800" dirty="0">
                <a:latin typeface="Hiragino Sans GB W3" charset="-122"/>
                <a:ea typeface="Hiragino Sans GB W3" charset="-122"/>
                <a:cs typeface="Hiragino Sans GB W3" charset="-122"/>
              </a:rPr>
              <a:t>requests</a:t>
            </a:r>
            <a:r>
              <a:rPr kumimoji="1" lang="zh-CN" altLang="en-US" sz="1800" dirty="0">
                <a:latin typeface="Hiragino Sans GB W3" charset="-122"/>
                <a:ea typeface="Hiragino Sans GB W3" charset="-122"/>
                <a:cs typeface="Hiragino Sans GB W3" charset="-122"/>
              </a:rPr>
              <a:t>来发送网络</a:t>
            </a: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请求？</a:t>
            </a:r>
            <a:endParaRPr kumimoji="1" lang="zh-CN" altLang="en-US" sz="1800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230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98475" y="595318"/>
            <a:ext cx="8128000" cy="523363"/>
          </a:xfrm>
        </p:spPr>
        <p:txBody>
          <a:bodyPr/>
          <a:lstStyle/>
          <a:p>
            <a:r>
              <a:rPr lang="en-US" altLang="zh-CN" dirty="0" smtClean="0"/>
              <a:t>4.2</a:t>
            </a:r>
            <a:r>
              <a:rPr lang="zh-CN" altLang="en-US" dirty="0" smtClean="0"/>
              <a:t>发送简单的请求</a:t>
            </a:r>
            <a:endParaRPr lang="en-US" altLang="zh-CN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924129" y="1381328"/>
            <a:ext cx="729359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需求：</a:t>
            </a:r>
            <a:endParaRPr kumimoji="1"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r>
              <a:rPr kumimoji="1"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	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通过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requests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向百度首页发送请求，获取百度首页的数据</a:t>
            </a:r>
            <a:endParaRPr kumimoji="1"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endParaRPr kumimoji="1"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response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=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requests.get(url)</a:t>
            </a:r>
          </a:p>
          <a:p>
            <a:endParaRPr kumimoji="1"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r>
              <a:rPr kumimoji="1"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response</a:t>
            </a:r>
            <a:r>
              <a:rPr kumimoji="1"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的常用方法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：</a:t>
            </a:r>
            <a:endParaRPr kumimoji="1"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endParaRPr kumimoji="1" lang="en-US" altLang="zh-CN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altLang="zh-CN" dirty="0" err="1">
                <a:latin typeface="Hiragino Sans GB W3" charset="-122"/>
                <a:ea typeface="Hiragino Sans GB W3" charset="-122"/>
                <a:cs typeface="Hiragino Sans GB W3" charset="-122"/>
              </a:rPr>
              <a:t>response.text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					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获取</a:t>
            </a:r>
            <a:r>
              <a:rPr lang="en-US" altLang="zh-CN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str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类型的响应</a:t>
            </a:r>
            <a:endParaRPr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2571750" lvl="5" indent="-285750">
              <a:buFont typeface="Arial" charset="0"/>
              <a:buChar char="•"/>
            </a:pPr>
            <a:endParaRPr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altLang="zh-CN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respones.content</a:t>
            </a: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					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获取</a:t>
            </a: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bytes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类型的响应</a:t>
            </a:r>
            <a:endParaRPr lang="en-US" altLang="zh-CN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742950" lvl="1" indent="-285750">
              <a:buFont typeface="Arial" charset="0"/>
              <a:buChar char="•"/>
            </a:pPr>
            <a:endParaRPr lang="en-US" altLang="zh-CN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altLang="zh-CN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response.status_code</a:t>
            </a: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			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获取状态码</a:t>
            </a:r>
            <a:endParaRPr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742950" lvl="1" indent="-285750">
              <a:buFont typeface="Arial" charset="0"/>
              <a:buChar char="•"/>
            </a:pPr>
            <a:endParaRPr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dirty="0" err="1">
                <a:latin typeface="Hiragino Sans GB W3" charset="-122"/>
                <a:ea typeface="Hiragino Sans GB W3" charset="-122"/>
                <a:cs typeface="Hiragino Sans GB W3" charset="-122"/>
              </a:rPr>
              <a:t>response.headers</a:t>
            </a:r>
            <a:r>
              <a:rPr kumimoji="1"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				</a:t>
            </a:r>
            <a:r>
              <a:rPr kumimoji="1"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获取响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应头</a:t>
            </a:r>
            <a:endParaRPr lang="en-US" altLang="zh-CN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742950" lvl="1" indent="-285750">
              <a:buFont typeface="Arial" charset="0"/>
              <a:buChar char="•"/>
            </a:pPr>
            <a:endParaRPr lang="en-US" altLang="zh-CN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response.request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					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获取响应对应的请求</a:t>
            </a:r>
            <a:endParaRPr kumimoji="1"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742950" lvl="1" indent="-285750">
              <a:buFont typeface="Arial" charset="0"/>
              <a:buChar char="•"/>
            </a:pPr>
            <a:endParaRPr kumimoji="1" lang="en-US" altLang="zh-CN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endParaRPr kumimoji="1"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257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sz="3200" dirty="0" smtClean="0"/>
              <a:t>response.text</a:t>
            </a:r>
            <a:r>
              <a:rPr kumimoji="1" lang="zh-CN" altLang="en-US" sz="3200" dirty="0" smtClean="0"/>
              <a:t> 和</a:t>
            </a:r>
            <a:r>
              <a:rPr kumimoji="1" lang="en-US" altLang="zh-CN" sz="3200" dirty="0" smtClean="0"/>
              <a:t>response.content</a:t>
            </a:r>
            <a:r>
              <a:rPr kumimoji="1" lang="zh-CN" altLang="en-US" sz="3200" dirty="0" smtClean="0"/>
              <a:t>的区别</a:t>
            </a:r>
            <a:endParaRPr kumimoji="1" lang="zh-CN" altLang="en-US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1418610" y="5296100"/>
            <a:ext cx="6798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</a:rPr>
              <a:t>更推荐使用</a:t>
            </a:r>
            <a:r>
              <a:rPr kumimoji="1" lang="en-US" altLang="zh-CN" dirty="0" smtClean="0">
                <a:solidFill>
                  <a:srgbClr val="FF0000"/>
                </a:solidFill>
              </a:rPr>
              <a:t>response.content.deocde()</a:t>
            </a:r>
            <a:r>
              <a:rPr kumimoji="1" lang="zh-CN" altLang="en-US" dirty="0" smtClean="0">
                <a:solidFill>
                  <a:srgbClr val="FF0000"/>
                </a:solidFill>
              </a:rPr>
              <a:t>的方式获取响应的</a:t>
            </a:r>
            <a:r>
              <a:rPr kumimoji="1" lang="en-US" altLang="zh-CN" dirty="0" smtClean="0">
                <a:solidFill>
                  <a:srgbClr val="FF0000"/>
                </a:solidFill>
              </a:rPr>
              <a:t>html</a:t>
            </a:r>
            <a:r>
              <a:rPr kumimoji="1" lang="zh-CN" altLang="en-US" dirty="0" smtClean="0">
                <a:solidFill>
                  <a:srgbClr val="FF0000"/>
                </a:solidFill>
              </a:rPr>
              <a:t>页面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1418610" y="1391056"/>
            <a:ext cx="6287729" cy="36427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kumimoji="1" lang="en-US" altLang="zh-CN" sz="1800" dirty="0">
                <a:latin typeface="Hiragino Sans GB W3" charset="-122"/>
                <a:ea typeface="Hiragino Sans GB W3" charset="-122"/>
                <a:cs typeface="Hiragino Sans GB W3" charset="-122"/>
              </a:rPr>
              <a:t>r</a:t>
            </a:r>
            <a:r>
              <a:rPr kumimoji="1"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esponse.text</a:t>
            </a:r>
          </a:p>
          <a:p>
            <a:pPr lvl="1">
              <a:buFont typeface="Arial" charset="0"/>
              <a:buChar char="•"/>
            </a:pP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类型：</a:t>
            </a:r>
            <a:r>
              <a:rPr kumimoji="1"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str</a:t>
            </a:r>
          </a:p>
          <a:p>
            <a:pPr lvl="1">
              <a:buFont typeface="Arial" charset="0"/>
              <a:buChar char="•"/>
            </a:pP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解码类型：</a:t>
            </a:r>
            <a:r>
              <a:rPr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根据</a:t>
            </a:r>
            <a:r>
              <a:rPr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HTTP </a:t>
            </a:r>
            <a:r>
              <a:rPr lang="zh-CN" altLang="en-US" sz="1800" dirty="0">
                <a:latin typeface="Hiragino Sans GB W3" charset="-122"/>
                <a:ea typeface="Hiragino Sans GB W3" charset="-122"/>
                <a:cs typeface="Hiragino Sans GB W3" charset="-122"/>
              </a:rPr>
              <a:t>头部对响应的编码作出有根据的</a:t>
            </a:r>
            <a:r>
              <a:rPr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推测，推测</a:t>
            </a:r>
            <a:r>
              <a:rPr lang="zh-CN" altLang="en-US" sz="1800" dirty="0">
                <a:latin typeface="Hiragino Sans GB W3" charset="-122"/>
                <a:ea typeface="Hiragino Sans GB W3" charset="-122"/>
                <a:cs typeface="Hiragino Sans GB W3" charset="-122"/>
              </a:rPr>
              <a:t>的文本</a:t>
            </a:r>
            <a:r>
              <a:rPr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编码</a:t>
            </a:r>
            <a:endParaRPr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lvl="1">
              <a:buFont typeface="Arial" charset="0"/>
              <a:buChar char="•"/>
            </a:pP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如何修改编码方式：</a:t>
            </a:r>
            <a:r>
              <a:rPr kumimoji="1"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response.encoding=”</a:t>
            </a:r>
            <a:r>
              <a:rPr kumimoji="1" lang="en-US" altLang="zh-CN" sz="1800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gbk</a:t>
            </a:r>
            <a:r>
              <a:rPr kumimoji="1"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”</a:t>
            </a:r>
          </a:p>
          <a:p>
            <a:pPr lvl="1">
              <a:buFont typeface="Arial" charset="0"/>
              <a:buChar char="•"/>
            </a:pPr>
            <a:endParaRPr kumimoji="1" lang="en-US" altLang="zh-CN" sz="18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>
              <a:buFont typeface="Arial" charset="0"/>
              <a:buChar char="•"/>
            </a:pPr>
            <a:r>
              <a:rPr kumimoji="1" lang="en-US" altLang="zh-CN" sz="1800" dirty="0">
                <a:latin typeface="Hiragino Sans GB W3" charset="-122"/>
                <a:ea typeface="Hiragino Sans GB W3" charset="-122"/>
                <a:cs typeface="Hiragino Sans GB W3" charset="-122"/>
              </a:rPr>
              <a:t>response.content</a:t>
            </a:r>
          </a:p>
          <a:p>
            <a:pPr lvl="1">
              <a:buFont typeface="Arial" charset="0"/>
              <a:buChar char="•"/>
            </a:pPr>
            <a:r>
              <a:rPr kumimoji="1" lang="zh-CN" altLang="en-US" sz="1800" dirty="0">
                <a:latin typeface="Hiragino Sans GB W3" charset="-122"/>
                <a:ea typeface="Hiragino Sans GB W3" charset="-122"/>
                <a:cs typeface="Hiragino Sans GB W3" charset="-122"/>
              </a:rPr>
              <a:t>类型：</a:t>
            </a:r>
            <a:r>
              <a:rPr kumimoji="1" lang="en-US" altLang="zh-CN" sz="1800" dirty="0">
                <a:latin typeface="Hiragino Sans GB W3" charset="-122"/>
                <a:ea typeface="Hiragino Sans GB W3" charset="-122"/>
                <a:cs typeface="Hiragino Sans GB W3" charset="-122"/>
              </a:rPr>
              <a:t>bytes</a:t>
            </a:r>
          </a:p>
          <a:p>
            <a:pPr lvl="1">
              <a:buFont typeface="Arial" charset="0"/>
              <a:buChar char="•"/>
            </a:pPr>
            <a:r>
              <a:rPr kumimoji="1" lang="zh-CN" altLang="en-US" sz="1800" dirty="0">
                <a:latin typeface="Hiragino Sans GB W3" charset="-122"/>
                <a:ea typeface="Hiragino Sans GB W3" charset="-122"/>
                <a:cs typeface="Hiragino Sans GB W3" charset="-122"/>
              </a:rPr>
              <a:t>解码类型：</a:t>
            </a:r>
            <a:r>
              <a:rPr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lang="zh-CN" altLang="en-US" sz="1800" dirty="0">
                <a:latin typeface="Hiragino Sans GB W3" charset="-122"/>
                <a:ea typeface="Hiragino Sans GB W3" charset="-122"/>
                <a:cs typeface="Hiragino Sans GB W3" charset="-122"/>
              </a:rPr>
              <a:t>没有指定</a:t>
            </a:r>
            <a:endParaRPr lang="en-US" altLang="zh-CN" sz="18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lvl="1">
              <a:buFont typeface="Arial" charset="0"/>
              <a:buChar char="•"/>
            </a:pPr>
            <a:r>
              <a:rPr kumimoji="1" lang="zh-CN" altLang="en-US" sz="1800" dirty="0">
                <a:latin typeface="Hiragino Sans GB W3" charset="-122"/>
                <a:ea typeface="Hiragino Sans GB W3" charset="-122"/>
                <a:cs typeface="Hiragino Sans GB W3" charset="-122"/>
              </a:rPr>
              <a:t>如何修改编码方式：</a:t>
            </a:r>
            <a:r>
              <a:rPr kumimoji="1" lang="en-US" altLang="zh-CN" sz="1800" dirty="0">
                <a:latin typeface="Hiragino Sans GB W3" charset="-122"/>
                <a:ea typeface="Hiragino Sans GB W3" charset="-122"/>
                <a:cs typeface="Hiragino Sans GB W3" charset="-122"/>
              </a:rPr>
              <a:t>response.content.deocde(“utf8</a:t>
            </a:r>
            <a:r>
              <a:rPr kumimoji="1"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”)</a:t>
            </a:r>
            <a:endParaRPr kumimoji="1" lang="en-US" altLang="zh-CN" sz="1800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44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4.3</a:t>
            </a:r>
            <a:r>
              <a:rPr lang="zh-CN" altLang="en-US" dirty="0" smtClean="0"/>
              <a:t>发送带</a:t>
            </a:r>
            <a:r>
              <a:rPr lang="en-US" altLang="zh-CN" dirty="0" smtClean="0"/>
              <a:t>header</a:t>
            </a:r>
            <a:r>
              <a:rPr lang="zh-CN" altLang="en-US" dirty="0" smtClean="0"/>
              <a:t>的请求</a:t>
            </a:r>
            <a:endParaRPr lang="en-US" altLang="zh-CN" dirty="0" smtClean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522554" y="1772816"/>
            <a:ext cx="6784867" cy="4199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p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9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zh-CN" altLang="en-US" sz="1800" dirty="0" smtClean="0"/>
              <a:t>为什么请求需要带上</a:t>
            </a:r>
            <a:r>
              <a:rPr lang="en-US" altLang="zh-CN" sz="1800" dirty="0" smtClean="0"/>
              <a:t>header</a:t>
            </a:r>
            <a:r>
              <a:rPr lang="zh-CN" altLang="en-US" sz="1800" dirty="0" smtClean="0"/>
              <a:t>？</a:t>
            </a:r>
            <a:endParaRPr lang="en-US" altLang="zh-CN" sz="1800" dirty="0" smtClean="0"/>
          </a:p>
          <a:p>
            <a:pPr marL="0" indent="0" fontAlgn="auto">
              <a:lnSpc>
                <a:spcPct val="9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1" lang="zh-CN" altLang="en-US" sz="1800" dirty="0" smtClean="0"/>
              <a:t>          模拟浏览器，欺骗服务器，获取和浏览器一致的内容</a:t>
            </a:r>
            <a:endParaRPr kumimoji="1" lang="en-US" altLang="zh-CN" sz="1800" dirty="0" smtClean="0"/>
          </a:p>
          <a:p>
            <a:pPr marL="0" indent="0" fontAlgn="auto">
              <a:lnSpc>
                <a:spcPct val="9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endParaRPr kumimoji="1" lang="en-US" altLang="zh-CN" sz="1800" dirty="0" smtClean="0"/>
          </a:p>
          <a:p>
            <a:pPr fontAlgn="auto">
              <a:spcAft>
                <a:spcPts val="0"/>
              </a:spcAft>
              <a:buFont typeface="Arial" charset="0"/>
              <a:buChar char="•"/>
            </a:pPr>
            <a:r>
              <a:rPr kumimoji="1" lang="en-US" altLang="zh-CN" sz="1800" dirty="0" smtClean="0"/>
              <a:t>headers</a:t>
            </a:r>
            <a:r>
              <a:rPr kumimoji="1" lang="zh-CN" altLang="en-US" sz="1800" dirty="0" smtClean="0"/>
              <a:t>的形式：字典</a:t>
            </a:r>
            <a:endParaRPr kumimoji="1" lang="en-US" altLang="zh-CN" sz="1800" dirty="0" smtClean="0"/>
          </a:p>
          <a:p>
            <a:pPr fontAlgn="auto">
              <a:spcAft>
                <a:spcPts val="0"/>
              </a:spcAft>
              <a:buFont typeface="Arial" charset="0"/>
              <a:buChar char="•"/>
            </a:pPr>
            <a:endParaRPr kumimoji="1" lang="en-US" altLang="zh-CN" sz="1800" dirty="0" smtClean="0"/>
          </a:p>
          <a:p>
            <a:pPr fontAlgn="auto">
              <a:spcAft>
                <a:spcPts val="0"/>
              </a:spcAft>
              <a:buFont typeface="Arial" charset="0"/>
              <a:buChar char="•"/>
            </a:pPr>
            <a:r>
              <a:rPr lang="en-US" altLang="zh-CN" sz="1800" dirty="0" smtClean="0"/>
              <a:t>headers = {"User-Agent": "Mozilla/5.0 (Windows NT 10.0; Win64; x64) AppleWebKit/537.36 (KHTML, like Gecko) Chrome/54.0.2840.99 Safari/537.36"} </a:t>
            </a:r>
            <a:br>
              <a:rPr lang="en-US" altLang="zh-CN" sz="1800" dirty="0" smtClean="0"/>
            </a:br>
            <a:endParaRPr lang="en-US" altLang="zh-CN" sz="1800" dirty="0" smtClean="0"/>
          </a:p>
          <a:p>
            <a:pPr fontAlgn="auto">
              <a:spcAft>
                <a:spcPts val="0"/>
              </a:spcAft>
              <a:buFont typeface="Arial" charset="0"/>
              <a:buChar char="•"/>
            </a:pPr>
            <a:r>
              <a:rPr kumimoji="1" lang="zh-CN" altLang="en-US" sz="1800" dirty="0" smtClean="0"/>
              <a:t>用法： </a:t>
            </a:r>
            <a:endParaRPr kumimoji="1" lang="en-US" altLang="zh-CN" sz="1800" dirty="0" smtClean="0"/>
          </a:p>
          <a:p>
            <a:pPr lvl="1" fontAlgn="auto">
              <a:spcAft>
                <a:spcPts val="0"/>
              </a:spcAft>
              <a:buFont typeface="Arial" charset="0"/>
              <a:buChar char="•"/>
            </a:pPr>
            <a:r>
              <a:rPr kumimoji="1" lang="en-US" altLang="zh-CN" sz="1800" dirty="0" err="1" smtClean="0"/>
              <a:t>requests.get</a:t>
            </a:r>
            <a:r>
              <a:rPr kumimoji="1" lang="en-US" altLang="zh-CN" sz="1800" dirty="0" smtClean="0"/>
              <a:t>(</a:t>
            </a:r>
            <a:r>
              <a:rPr kumimoji="1" lang="en-US" altLang="zh-CN" sz="1800" dirty="0" err="1" smtClean="0"/>
              <a:t>url,headers</a:t>
            </a:r>
            <a:r>
              <a:rPr kumimoji="1" lang="en-US" altLang="zh-CN" sz="1800" dirty="0" smtClean="0"/>
              <a:t>=headers)</a:t>
            </a:r>
          </a:p>
          <a:p>
            <a:pPr marL="0" indent="0" fontAlgn="auto">
              <a:lnSpc>
                <a:spcPct val="9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endParaRPr kumimoji="1" lang="zh-CN" altLang="en-US" sz="1800" dirty="0" smtClean="0"/>
          </a:p>
          <a:p>
            <a:pPr marL="0" indent="0" fontAlgn="auto">
              <a:lnSpc>
                <a:spcPct val="9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endParaRPr lang="zh-CN" alt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26780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4.4</a:t>
            </a:r>
            <a:r>
              <a:rPr lang="zh-CN" altLang="en-US" dirty="0" smtClean="0"/>
              <a:t>发送带参数的请求</a:t>
            </a:r>
          </a:p>
        </p:txBody>
      </p:sp>
      <p:sp>
        <p:nvSpPr>
          <p:cNvPr id="4" name="文本占位符 3"/>
          <p:cNvSpPr txBox="1">
            <a:spLocks noGrp="1"/>
          </p:cNvSpPr>
          <p:nvPr>
            <p:ph type="body" idx="1"/>
          </p:nvPr>
        </p:nvSpPr>
        <p:spPr>
          <a:xfrm>
            <a:off x="1421925" y="1651794"/>
            <a:ext cx="7555820" cy="328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什么叫做请求参数：</a:t>
            </a:r>
            <a:endParaRPr kumimoji="1"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indent="0">
              <a:buNone/>
            </a:pP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	</a:t>
            </a:r>
            <a:r>
              <a:rPr kumimoji="1"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列</a:t>
            </a:r>
            <a:r>
              <a:rPr kumimoji="1"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1:</a:t>
            </a:r>
            <a:r>
              <a:rPr kumimoji="1"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  </a:t>
            </a:r>
            <a:r>
              <a:rPr kumimoji="1"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kumimoji="1" lang="en-US" altLang="zh-CN" sz="1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http://www.webkaka.com/tutorial/server/2015/021013/</a:t>
            </a:r>
            <a:r>
              <a:rPr kumimoji="1" lang="zh-CN" altLang="en-US" sz="1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  </a:t>
            </a:r>
            <a:r>
              <a:rPr kumimoji="1" lang="zh-CN" altLang="en-US" sz="1400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☓</a:t>
            </a:r>
            <a:endParaRPr kumimoji="1" lang="en-US" altLang="zh-CN" sz="1400" dirty="0" smtClean="0">
              <a:solidFill>
                <a:srgbClr val="FF0000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indent="0">
              <a:buNone/>
            </a:pPr>
            <a:r>
              <a:rPr kumimoji="1" lang="en-US" altLang="zh-CN" sz="1600" dirty="0">
                <a:latin typeface="Hiragino Sans GB W3" charset="-122"/>
                <a:ea typeface="Hiragino Sans GB W3" charset="-122"/>
                <a:cs typeface="Hiragino Sans GB W3" charset="-122"/>
              </a:rPr>
              <a:t>	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例</a:t>
            </a:r>
            <a:r>
              <a:rPr kumimoji="1" lang="en-US" altLang="zh-CN" sz="1600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2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：</a:t>
            </a:r>
            <a:r>
              <a:rPr kumimoji="1" lang="en-US" altLang="zh-CN" sz="1600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kumimoji="1" lang="en-US" altLang="zh-CN" sz="1400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https://</a:t>
            </a:r>
            <a:r>
              <a:rPr kumimoji="1" lang="en-US" altLang="zh-CN" sz="1400" dirty="0" err="1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www.baidu.com</a:t>
            </a:r>
            <a:r>
              <a:rPr kumimoji="1" lang="en-US" altLang="zh-CN" sz="1400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/</a:t>
            </a:r>
            <a:r>
              <a:rPr kumimoji="1" lang="en-US" altLang="zh-CN" sz="1400" dirty="0" err="1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s?wd</a:t>
            </a:r>
            <a:r>
              <a:rPr kumimoji="1" lang="en-US" altLang="zh-CN" sz="1400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=</a:t>
            </a:r>
            <a:r>
              <a:rPr kumimoji="1" lang="en-US" altLang="zh-CN" sz="1400" dirty="0" err="1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python&amp;c</a:t>
            </a:r>
            <a:r>
              <a:rPr kumimoji="1" lang="en-US" altLang="zh-CN" sz="1400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=b</a:t>
            </a:r>
          </a:p>
          <a:p>
            <a:pPr marL="0" indent="0">
              <a:buNone/>
            </a:pPr>
            <a:endParaRPr kumimoji="1"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>
              <a:buFont typeface="Arial" charset="0"/>
              <a:buChar char="•"/>
            </a:pP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参数的形式：字典</a:t>
            </a:r>
            <a:endParaRPr kumimoji="1"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>
              <a:buFont typeface="Arial" charset="0"/>
              <a:buChar char="•"/>
            </a:pPr>
            <a:endParaRPr kumimoji="1"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>
              <a:buFont typeface="Arial" charset="0"/>
              <a:buChar char="•"/>
            </a:pPr>
            <a:r>
              <a:rPr lang="mr-IN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kw = {'wd':'</a:t>
            </a:r>
            <a:r>
              <a:rPr lang="zh-CN" altLang="mr-IN" dirty="0">
                <a:latin typeface="Hiragino Sans GB W3" charset="-122"/>
                <a:ea typeface="Hiragino Sans GB W3" charset="-122"/>
                <a:cs typeface="Hiragino Sans GB W3" charset="-122"/>
              </a:rPr>
              <a:t>长城</a:t>
            </a:r>
            <a:r>
              <a:rPr lang="mr-IN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'}</a:t>
            </a:r>
            <a:endParaRPr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>
              <a:buFont typeface="Arial" charset="0"/>
              <a:buChar char="•"/>
            </a:pPr>
            <a:endParaRPr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>
              <a:buFont typeface="Arial" charset="0"/>
              <a:buChar char="•"/>
            </a:pP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用法：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requests.get(url,params=kw)</a:t>
            </a:r>
          </a:p>
        </p:txBody>
      </p:sp>
    </p:spTree>
    <p:extLst>
      <p:ext uri="{BB962C8B-B14F-4D97-AF65-F5344CB8AC3E}">
        <p14:creationId xmlns:p14="http://schemas.microsoft.com/office/powerpoint/2010/main" val="14934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动手尝试</a:t>
            </a:r>
            <a:endParaRPr lang="en-US" altLang="zh-CN" dirty="0" smtClean="0"/>
          </a:p>
        </p:txBody>
      </p:sp>
      <p:sp>
        <p:nvSpPr>
          <p:cNvPr id="2" name="文本框 1"/>
          <p:cNvSpPr txBox="1"/>
          <p:nvPr/>
        </p:nvSpPr>
        <p:spPr>
          <a:xfrm>
            <a:off x="993627" y="1850754"/>
            <a:ext cx="76328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、新浪首页爬虫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/>
              <a:t>	</a:t>
            </a:r>
            <a:r>
              <a:rPr kumimoji="1" lang="zh-CN" altLang="en-US" dirty="0" smtClean="0"/>
              <a:t>①查看</a:t>
            </a:r>
            <a:r>
              <a:rPr kumimoji="1" lang="en-US" altLang="zh-CN" dirty="0" err="1" smtClean="0"/>
              <a:t>response.text</a:t>
            </a:r>
            <a:r>
              <a:rPr kumimoji="1" lang="zh-CN" altLang="en-US" dirty="0" smtClean="0"/>
              <a:t> 和</a:t>
            </a:r>
            <a:r>
              <a:rPr kumimoji="1" lang="en-US" altLang="zh-CN" dirty="0" smtClean="0"/>
              <a:t>response.content.decode()</a:t>
            </a:r>
            <a:r>
              <a:rPr kumimoji="1" lang="zh-CN" altLang="en-US" dirty="0" smtClean="0"/>
              <a:t>的区别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、完成任意贴吧爬虫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/>
              <a:t>	</a:t>
            </a:r>
            <a:r>
              <a:rPr kumimoji="1" lang="zh-CN" altLang="en-US" dirty="0" smtClean="0"/>
              <a:t>①获取指定页数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/>
              <a:t>	</a:t>
            </a:r>
            <a:r>
              <a:rPr kumimoji="1" lang="zh-CN" altLang="en-US" dirty="0" smtClean="0"/>
              <a:t>②将贴吧保存成文件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576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1.1</a:t>
            </a:r>
            <a:r>
              <a:rPr kumimoji="1" lang="zh-CN" altLang="en-US" dirty="0" smtClean="0"/>
              <a:t>为什么要学习爬虫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48" y="1463040"/>
            <a:ext cx="8294053" cy="44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54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5.Requests</a:t>
            </a:r>
            <a:r>
              <a:rPr kumimoji="1" lang="zh-CN" altLang="en-US" dirty="0" smtClean="0"/>
              <a:t>深入</a:t>
            </a:r>
            <a:endParaRPr kumimoji="1"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2947467" y="2006008"/>
            <a:ext cx="3905618" cy="1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p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spcAft>
                <a:spcPts val="0"/>
              </a:spcAft>
              <a:buFont typeface="+mj-lt"/>
              <a:buAutoNum type="arabicPeriod"/>
            </a:pPr>
            <a:r>
              <a:rPr kumimoji="1" lang="zh-CN" altLang="en-US" b="1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发送</a:t>
            </a:r>
            <a:r>
              <a:rPr kumimoji="1" lang="en-US" altLang="zh-CN" b="1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POST</a:t>
            </a:r>
            <a:r>
              <a:rPr kumimoji="1" lang="zh-CN" altLang="en-US" b="1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请求</a:t>
            </a:r>
            <a:endParaRPr kumimoji="1" lang="en-US" altLang="zh-CN" b="1" dirty="0" smtClean="0">
              <a:solidFill>
                <a:srgbClr val="FF0000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457200" indent="-457200" fontAlgn="auto">
              <a:spcAft>
                <a:spcPts val="0"/>
              </a:spcAft>
              <a:buFont typeface="+mj-lt"/>
              <a:buAutoNum type="arabicPeriod"/>
            </a:pPr>
            <a:r>
              <a:rPr kumimoji="1" lang="zh-CN" altLang="en-US" b="1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使用代理</a:t>
            </a:r>
            <a:endParaRPr kumimoji="1" lang="en-US" altLang="zh-CN" b="1" dirty="0" smtClean="0">
              <a:solidFill>
                <a:srgbClr val="FF0000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457200" indent="-457200" fontAlgn="auto">
              <a:spcAft>
                <a:spcPts val="0"/>
              </a:spcAft>
              <a:buFont typeface="+mj-lt"/>
              <a:buAutoNum type="arabicPeriod"/>
            </a:pPr>
            <a:r>
              <a:rPr kumimoji="1" lang="zh-CN" altLang="en-US" b="1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处理</a:t>
            </a:r>
            <a:r>
              <a:rPr kumimoji="1" lang="en-US" altLang="zh-CN" b="1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cookies</a:t>
            </a:r>
            <a:r>
              <a:rPr kumimoji="1" lang="zh-CN" altLang="en-US" b="1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kumimoji="1" lang="en-US" altLang="zh-CN" b="1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session</a:t>
            </a:r>
          </a:p>
        </p:txBody>
      </p:sp>
    </p:spTree>
    <p:extLst>
      <p:ext uri="{BB962C8B-B14F-4D97-AF65-F5344CB8AC3E}">
        <p14:creationId xmlns:p14="http://schemas.microsoft.com/office/powerpoint/2010/main" val="128835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29600" cy="621359"/>
          </a:xfrm>
        </p:spPr>
        <p:txBody>
          <a:bodyPr/>
          <a:lstStyle/>
          <a:p>
            <a:r>
              <a:rPr kumimoji="1" lang="en-US" altLang="zh-CN" dirty="0" smtClean="0"/>
              <a:t>5.1</a:t>
            </a:r>
            <a:r>
              <a:rPr kumimoji="1" lang="zh-CN" altLang="en-US" dirty="0" smtClean="0"/>
              <a:t>发送</a:t>
            </a:r>
            <a:r>
              <a:rPr kumimoji="1" lang="en-US" altLang="zh-CN" dirty="0" smtClean="0"/>
              <a:t>POST</a:t>
            </a:r>
            <a:r>
              <a:rPr kumimoji="1" lang="zh-CN" altLang="en-US" dirty="0" smtClean="0"/>
              <a:t>请求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57080" y="1635914"/>
            <a:ext cx="7200800" cy="35660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哪些地方我们会用到</a:t>
            </a: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POST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请求：</a:t>
            </a:r>
            <a:endParaRPr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indent="0">
              <a:buNone/>
            </a:pPr>
            <a:endParaRPr lang="en-US" altLang="zh-CN" sz="2400" dirty="0" smtClean="0"/>
          </a:p>
          <a:p>
            <a:pPr>
              <a:buFont typeface="Arial" charset="0"/>
              <a:buChar char="•"/>
            </a:pPr>
            <a:r>
              <a:rPr kumimoji="1" lang="zh-CN" altLang="en-US" sz="1800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登录注册</a:t>
            </a: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（</a:t>
            </a:r>
            <a:r>
              <a:rPr lang="de-DE" altLang="zh-CN" sz="1800" dirty="0">
                <a:latin typeface="Hiragino Sans GB W3" charset="-122"/>
                <a:ea typeface="Hiragino Sans GB W3" charset="-122"/>
                <a:cs typeface="Hiragino Sans GB W3" charset="-122"/>
              </a:rPr>
              <a:t> POST </a:t>
            </a:r>
            <a:r>
              <a:rPr lang="zh-CN" altLang="de-DE" sz="1800" dirty="0">
                <a:latin typeface="Hiragino Sans GB W3" charset="-122"/>
                <a:ea typeface="Hiragino Sans GB W3" charset="-122"/>
                <a:cs typeface="Hiragino Sans GB W3" charset="-122"/>
              </a:rPr>
              <a:t>比 </a:t>
            </a:r>
            <a:r>
              <a:rPr lang="de-DE" altLang="zh-CN" sz="1800" dirty="0">
                <a:latin typeface="Hiragino Sans GB W3" charset="-122"/>
                <a:ea typeface="Hiragino Sans GB W3" charset="-122"/>
                <a:cs typeface="Hiragino Sans GB W3" charset="-122"/>
              </a:rPr>
              <a:t>GET </a:t>
            </a:r>
            <a:r>
              <a:rPr lang="zh-CN" altLang="de-DE" sz="1800" dirty="0">
                <a:latin typeface="Hiragino Sans GB W3" charset="-122"/>
                <a:ea typeface="Hiragino Sans GB W3" charset="-122"/>
                <a:cs typeface="Hiragino Sans GB W3" charset="-122"/>
              </a:rPr>
              <a:t>更安全</a:t>
            </a: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）</a:t>
            </a:r>
            <a:endParaRPr kumimoji="1"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lvl="1">
              <a:buFont typeface="Arial" charset="0"/>
              <a:buChar char="•"/>
            </a:pP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绝大多数的登录会使用</a:t>
            </a:r>
            <a:r>
              <a:rPr kumimoji="1"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post</a:t>
            </a: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请求，极少数网站仍然在使用</a:t>
            </a:r>
            <a:r>
              <a:rPr kumimoji="1"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get</a:t>
            </a: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请求进行登录</a:t>
            </a:r>
            <a:endParaRPr kumimoji="1"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>
              <a:buFont typeface="Arial" charset="0"/>
              <a:buChar char="•"/>
            </a:pPr>
            <a:endParaRPr kumimoji="1"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>
              <a:buFont typeface="Arial" charset="0"/>
              <a:buChar char="•"/>
            </a:pP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向服务器传输的数据量比较多的时候，或者向服务器传输大文件</a:t>
            </a:r>
            <a:endParaRPr kumimoji="1"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lvl="1">
              <a:buFont typeface="Arial" charset="0"/>
              <a:buChar char="•"/>
            </a:pPr>
            <a:endParaRPr kumimoji="1"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>
              <a:buFont typeface="Arial" charset="0"/>
              <a:buChar char="•"/>
            </a:pPr>
            <a:endParaRPr kumimoji="1" lang="en-US" altLang="zh-CN" sz="18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>
              <a:buFont typeface="Arial" charset="0"/>
              <a:buChar char="•"/>
            </a:pPr>
            <a:r>
              <a:rPr kumimoji="1" lang="zh-CN" altLang="en-US" sz="1800" dirty="0">
                <a:latin typeface="Hiragino Sans GB W3" charset="-122"/>
                <a:ea typeface="Hiragino Sans GB W3" charset="-122"/>
                <a:cs typeface="Hiragino Sans GB W3" charset="-122"/>
              </a:rPr>
              <a:t>所以同样的，我们的爬虫也需要在这两个地方回去模拟浏览器发送</a:t>
            </a:r>
            <a:r>
              <a:rPr kumimoji="1" lang="en-US" altLang="zh-CN" sz="1800" dirty="0">
                <a:latin typeface="Hiragino Sans GB W3" charset="-122"/>
                <a:ea typeface="Hiragino Sans GB W3" charset="-122"/>
                <a:cs typeface="Hiragino Sans GB W3" charset="-122"/>
              </a:rPr>
              <a:t>post</a:t>
            </a:r>
            <a:r>
              <a:rPr kumimoji="1" lang="zh-CN" altLang="en-US" sz="1800" dirty="0">
                <a:latin typeface="Hiragino Sans GB W3" charset="-122"/>
                <a:ea typeface="Hiragino Sans GB W3" charset="-122"/>
                <a:cs typeface="Hiragino Sans GB W3" charset="-122"/>
              </a:rPr>
              <a:t>请求</a:t>
            </a:r>
          </a:p>
          <a:p>
            <a:pPr>
              <a:buFont typeface="Arial" charset="0"/>
              <a:buChar char="•"/>
            </a:pPr>
            <a:endParaRPr kumimoji="1" lang="en-US" altLang="zh-CN" sz="1800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817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562273"/>
          </a:xfrm>
        </p:spPr>
        <p:txBody>
          <a:bodyPr/>
          <a:lstStyle/>
          <a:p>
            <a:r>
              <a:rPr kumimoji="1" lang="en-US" altLang="zh-CN" dirty="0" smtClean="0"/>
              <a:t>5.1</a:t>
            </a:r>
            <a:r>
              <a:rPr kumimoji="1" lang="zh-CN" altLang="en-US" dirty="0" smtClean="0"/>
              <a:t>发送</a:t>
            </a:r>
            <a:r>
              <a:rPr kumimoji="1" lang="en-US" altLang="zh-CN" dirty="0" smtClean="0"/>
              <a:t>POST</a:t>
            </a:r>
            <a:r>
              <a:rPr kumimoji="1" lang="zh-CN" altLang="en-US" dirty="0" smtClean="0"/>
              <a:t>请求</a:t>
            </a:r>
            <a:endParaRPr kumimoji="1"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788946" y="1620299"/>
            <a:ext cx="8060414" cy="3020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p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用法：</a:t>
            </a:r>
            <a:endParaRPr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	response = requests.post(</a:t>
            </a:r>
            <a:r>
              <a:rPr lang="en-US" altLang="zh-CN" sz="1800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url</a:t>
            </a:r>
            <a:r>
              <a:rPr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,</a:t>
            </a:r>
            <a:r>
              <a:rPr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data = data,</a:t>
            </a:r>
            <a:r>
              <a:rPr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headers=headers)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</a:pPr>
            <a:endParaRPr kumimoji="1"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1"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	data</a:t>
            </a: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的形式：字典</a:t>
            </a:r>
            <a:endParaRPr kumimoji="1"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</a:pPr>
            <a:endParaRPr kumimoji="1"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案例</a:t>
            </a:r>
            <a:r>
              <a:rPr kumimoji="1"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: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1" lang="en-US" altLang="zh-CN" sz="1800" dirty="0">
                <a:latin typeface="Hiragino Sans GB W3" charset="-122"/>
                <a:ea typeface="Hiragino Sans GB W3" charset="-122"/>
                <a:cs typeface="Hiragino Sans GB W3" charset="-122"/>
              </a:rPr>
              <a:t>	</a:t>
            </a: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金山在线翻译</a:t>
            </a:r>
            <a:endParaRPr kumimoji="1"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</a:pPr>
            <a:endParaRPr kumimoji="1" lang="en-US" altLang="zh-CN" sz="18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indent="0" fontAlgn="auto">
              <a:spcAft>
                <a:spcPts val="0"/>
              </a:spcAft>
              <a:buNone/>
            </a:pPr>
            <a:r>
              <a:rPr kumimoji="1"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	</a:t>
            </a:r>
            <a:r>
              <a:rPr kumimoji="1"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  <a:hlinkClick r:id="rId2"/>
              </a:rPr>
              <a:t>http</a:t>
            </a:r>
            <a:r>
              <a:rPr kumimoji="1" lang="en-US" altLang="zh-CN" sz="1800" dirty="0">
                <a:latin typeface="Hiragino Sans GB W3" charset="-122"/>
                <a:ea typeface="Hiragino Sans GB W3" charset="-122"/>
                <a:cs typeface="Hiragino Sans GB W3" charset="-122"/>
                <a:hlinkClick r:id="rId2"/>
              </a:rPr>
              <a:t>://fy.iciba.com</a:t>
            </a:r>
            <a:r>
              <a:rPr kumimoji="1"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  <a:hlinkClick r:id="rId2"/>
              </a:rPr>
              <a:t>/</a:t>
            </a:r>
            <a:endParaRPr kumimoji="1"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indent="0" fontAlgn="auto">
              <a:spcAft>
                <a:spcPts val="0"/>
              </a:spcAft>
              <a:buNone/>
            </a:pPr>
            <a:endParaRPr kumimoji="1"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35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724395"/>
            <a:ext cx="8229600" cy="599150"/>
          </a:xfrm>
        </p:spPr>
        <p:txBody>
          <a:bodyPr/>
          <a:lstStyle/>
          <a:p>
            <a:r>
              <a:rPr kumimoji="1" lang="en-US" altLang="zh-CN" dirty="0" smtClean="0"/>
              <a:t>5.2</a:t>
            </a:r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IP</a:t>
            </a:r>
            <a:r>
              <a:rPr kumimoji="1" lang="zh-CN" altLang="en-US" dirty="0" smtClean="0"/>
              <a:t>代理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55040" y="1625600"/>
            <a:ext cx="7762240" cy="4460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2000" dirty="0" smtClean="0"/>
              <a:t>什么是</a:t>
            </a:r>
            <a:r>
              <a:rPr kumimoji="1" lang="en-US" altLang="zh-CN" sz="2000" dirty="0" err="1" smtClean="0"/>
              <a:t>Ip</a:t>
            </a:r>
            <a:r>
              <a:rPr kumimoji="1" lang="zh-CN" altLang="en-US" sz="2000" dirty="0" smtClean="0"/>
              <a:t>代理？</a:t>
            </a:r>
            <a:endParaRPr kumimoji="1" lang="en-US" altLang="zh-CN" sz="2000" dirty="0" smtClean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en-US" altLang="zh-CN" dirty="0" smtClean="0"/>
              <a:t>IP</a:t>
            </a:r>
            <a:r>
              <a:rPr kumimoji="1" lang="zh-CN" altLang="en-US" dirty="0" smtClean="0"/>
              <a:t>代理既代理服务器，其功能主要就是代理网络用户去获取网络信息，形象的说就是网络信息的中转站</a:t>
            </a:r>
            <a:endParaRPr kumimoji="1" lang="en-US" altLang="zh-CN" sz="2000" dirty="0" smtClean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endParaRPr kumimoji="1" lang="en-US" altLang="zh-CN" sz="2000" dirty="0" smtClean="0"/>
          </a:p>
          <a:p>
            <a:pPr marL="0" indent="0">
              <a:buNone/>
            </a:pPr>
            <a:endParaRPr kumimoji="1" lang="en-US" altLang="zh-CN" sz="2000" dirty="0" smtClean="0"/>
          </a:p>
          <a:p>
            <a:pPr marL="0" indent="0">
              <a:buNone/>
            </a:pPr>
            <a:r>
              <a:rPr kumimoji="1" lang="zh-CN" altLang="en-US" sz="2000" dirty="0" smtClean="0"/>
              <a:t>问题：为什么爬虫需要使用代理？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sz="2800" dirty="0" smtClean="0"/>
          </a:p>
          <a:p>
            <a:pPr>
              <a:buFont typeface="Arial" charset="0"/>
              <a:buChar char="•"/>
            </a:pPr>
            <a:r>
              <a:rPr kumimoji="1" lang="zh-CN" altLang="en-US" sz="1800" dirty="0" smtClean="0"/>
              <a:t>让目标服务器以为</a:t>
            </a:r>
            <a:r>
              <a:rPr kumimoji="1" lang="zh-CN" altLang="en-US" sz="1800" dirty="0" smtClean="0">
                <a:solidFill>
                  <a:srgbClr val="FF0000"/>
                </a:solidFill>
              </a:rPr>
              <a:t>不是同一个客户</a:t>
            </a:r>
            <a:r>
              <a:rPr kumimoji="1" lang="zh-CN" altLang="en-US" sz="1800" dirty="0" smtClean="0"/>
              <a:t>端在请求，放置因为</a:t>
            </a:r>
            <a:r>
              <a:rPr kumimoji="1" lang="en-US" altLang="zh-CN" sz="1800" dirty="0" err="1" smtClean="0"/>
              <a:t>ip</a:t>
            </a:r>
            <a:r>
              <a:rPr kumimoji="1" lang="zh-CN" altLang="en-US" sz="1800" dirty="0" smtClean="0"/>
              <a:t>发送请求过多而被反爬</a:t>
            </a:r>
            <a:endParaRPr kumimoji="1" lang="en-US" altLang="zh-CN" sz="1800" dirty="0" smtClean="0"/>
          </a:p>
          <a:p>
            <a:pPr>
              <a:buFont typeface="Arial" charset="0"/>
              <a:buChar char="•"/>
            </a:pPr>
            <a:endParaRPr kumimoji="1" lang="en-US" altLang="zh-CN" sz="1800" dirty="0" smtClean="0"/>
          </a:p>
          <a:p>
            <a:pPr>
              <a:buFont typeface="Arial" charset="0"/>
              <a:buChar char="•"/>
            </a:pPr>
            <a:r>
              <a:rPr kumimoji="1" lang="zh-CN" altLang="en-US" sz="1800" dirty="0" smtClean="0"/>
              <a:t>防止我们的</a:t>
            </a:r>
            <a:r>
              <a:rPr kumimoji="1" lang="zh-CN" altLang="en-US" sz="1800" dirty="0" smtClean="0">
                <a:solidFill>
                  <a:srgbClr val="FF0000"/>
                </a:solidFill>
              </a:rPr>
              <a:t>真实地址</a:t>
            </a:r>
            <a:r>
              <a:rPr kumimoji="1" lang="zh-CN" altLang="en-US" sz="1800" dirty="0" smtClean="0"/>
              <a:t>被泄露，防止被追究</a:t>
            </a: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78572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783770"/>
            <a:ext cx="8229600" cy="606573"/>
          </a:xfrm>
        </p:spPr>
        <p:txBody>
          <a:bodyPr/>
          <a:lstStyle/>
          <a:p>
            <a:r>
              <a:rPr kumimoji="1" lang="en-US" altLang="zh-CN" dirty="0" smtClean="0"/>
              <a:t>5.2</a:t>
            </a:r>
            <a:r>
              <a:rPr kumimoji="1" lang="zh-CN" altLang="en-US" dirty="0" smtClean="0"/>
              <a:t>使用</a:t>
            </a:r>
            <a:r>
              <a:rPr kumimoji="1" lang="zh-CN" altLang="en-US" dirty="0"/>
              <a:t>代理</a:t>
            </a:r>
          </a:p>
        </p:txBody>
      </p:sp>
      <p:grpSp>
        <p:nvGrpSpPr>
          <p:cNvPr id="3" name="组 2"/>
          <p:cNvGrpSpPr/>
          <p:nvPr/>
        </p:nvGrpSpPr>
        <p:grpSpPr>
          <a:xfrm>
            <a:off x="1053952" y="2219764"/>
            <a:ext cx="7056784" cy="1581172"/>
            <a:chOff x="1043608" y="2492896"/>
            <a:chExt cx="7056784" cy="1581172"/>
          </a:xfrm>
        </p:grpSpPr>
        <p:sp>
          <p:nvSpPr>
            <p:cNvPr id="4" name="矩形 3"/>
            <p:cNvSpPr/>
            <p:nvPr/>
          </p:nvSpPr>
          <p:spPr bwMode="auto">
            <a:xfrm>
              <a:off x="1043608" y="2492896"/>
              <a:ext cx="1340789" cy="158117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rtlCol="0" anchor="ctr"/>
            <a:lstStyle/>
            <a:p>
              <a:pPr algn="ctr">
                <a:spcBef>
                  <a:spcPct val="20000"/>
                </a:spcBef>
              </a:pPr>
              <a:r>
                <a:rPr kumimoji="1" lang="zh-CN" altLang="en-US" sz="240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浏览器</a:t>
              </a:r>
            </a:p>
          </p:txBody>
        </p:sp>
        <p:sp>
          <p:nvSpPr>
            <p:cNvPr id="5" name="矩形 4"/>
            <p:cNvSpPr/>
            <p:nvPr/>
          </p:nvSpPr>
          <p:spPr bwMode="auto">
            <a:xfrm>
              <a:off x="6830171" y="2492896"/>
              <a:ext cx="1270221" cy="158117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rtlCol="0" anchor="ctr"/>
            <a:lstStyle/>
            <a:p>
              <a:pPr algn="ctr">
                <a:spcBef>
                  <a:spcPct val="20000"/>
                </a:spcBef>
              </a:pPr>
              <a:r>
                <a:rPr kumimoji="1" lang="en-US" altLang="zh-CN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Web</a:t>
              </a:r>
            </a:p>
            <a:p>
              <a:pPr algn="ctr">
                <a:spcBef>
                  <a:spcPct val="20000"/>
                </a:spcBef>
              </a:pPr>
              <a:r>
                <a:rPr kumimoji="1" lang="en-US" altLang="zh-CN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server</a:t>
              </a:r>
              <a:endParaRPr kumimoji="1" lang="zh-CN" altLang="en-US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右箭头 5"/>
            <p:cNvSpPr/>
            <p:nvPr/>
          </p:nvSpPr>
          <p:spPr bwMode="auto">
            <a:xfrm>
              <a:off x="2431241" y="2645548"/>
              <a:ext cx="1584176" cy="501347"/>
            </a:xfrm>
            <a:prstGeom prst="right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rtlCol="0" anchor="ctr"/>
            <a:lstStyle/>
            <a:p>
              <a:pPr algn="ctr">
                <a:spcBef>
                  <a:spcPct val="20000"/>
                </a:spcBef>
              </a:pPr>
              <a:r>
                <a:rPr kumimoji="1" lang="en-US" altLang="zh-CN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request</a:t>
              </a:r>
              <a:endParaRPr kumimoji="1" lang="zh-CN" altLang="en-US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4021851" y="2492896"/>
              <a:ext cx="776246" cy="158117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rtlCol="0" anchor="ctr"/>
            <a:lstStyle/>
            <a:p>
              <a:pPr algn="ctr">
                <a:spcBef>
                  <a:spcPct val="20000"/>
                </a:spcBef>
              </a:pPr>
              <a:r>
                <a:rPr kumimoji="1" lang="zh-CN" altLang="en-US" sz="320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代</a:t>
              </a:r>
              <a:endParaRPr kumimoji="1" lang="en-US" altLang="zh-CN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>
                <a:spcBef>
                  <a:spcPct val="20000"/>
                </a:spcBef>
              </a:pPr>
              <a:endParaRPr kumimoji="1"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>
                <a:spcBef>
                  <a:spcPct val="20000"/>
                </a:spcBef>
              </a:pPr>
              <a:r>
                <a:rPr kumimoji="1" lang="zh-CN" altLang="en-US" sz="320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理</a:t>
              </a:r>
            </a:p>
          </p:txBody>
        </p:sp>
        <p:sp>
          <p:nvSpPr>
            <p:cNvPr id="10" name="右箭头 9"/>
            <p:cNvSpPr/>
            <p:nvPr/>
          </p:nvSpPr>
          <p:spPr bwMode="auto">
            <a:xfrm>
              <a:off x="4897514" y="2645548"/>
              <a:ext cx="1932657" cy="501347"/>
            </a:xfrm>
            <a:prstGeom prst="right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rtlCol="0" anchor="ctr"/>
            <a:lstStyle/>
            <a:p>
              <a:pPr algn="ctr">
                <a:spcBef>
                  <a:spcPct val="20000"/>
                </a:spcBef>
              </a:pPr>
              <a:r>
                <a:rPr kumimoji="1" lang="en-US" altLang="zh-CN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requests</a:t>
              </a:r>
              <a:endParaRPr kumimoji="1" lang="zh-CN" altLang="en-US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" name="左箭头 6"/>
            <p:cNvSpPr/>
            <p:nvPr/>
          </p:nvSpPr>
          <p:spPr bwMode="auto">
            <a:xfrm>
              <a:off x="2384397" y="3339721"/>
              <a:ext cx="1631020" cy="501347"/>
            </a:xfrm>
            <a:prstGeom prst="left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rtlCol="0" anchor="ctr"/>
            <a:lstStyle/>
            <a:p>
              <a:pPr algn="ctr">
                <a:spcBef>
                  <a:spcPct val="20000"/>
                </a:spcBef>
              </a:pPr>
              <a:r>
                <a:rPr kumimoji="1" lang="en-US" altLang="zh-CN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response</a:t>
              </a:r>
              <a:endParaRPr kumimoji="1" lang="zh-CN" altLang="en-US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2" name="左箭头 11"/>
            <p:cNvSpPr/>
            <p:nvPr/>
          </p:nvSpPr>
          <p:spPr bwMode="auto">
            <a:xfrm>
              <a:off x="4891457" y="3318932"/>
              <a:ext cx="1833240" cy="501347"/>
            </a:xfrm>
            <a:prstGeom prst="left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rtlCol="0" anchor="ctr"/>
            <a:lstStyle/>
            <a:p>
              <a:pPr algn="ctr">
                <a:spcBef>
                  <a:spcPct val="20000"/>
                </a:spcBef>
              </a:pPr>
              <a:r>
                <a:rPr kumimoji="1" lang="en-US" altLang="zh-CN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response</a:t>
              </a:r>
              <a:endParaRPr kumimoji="1" lang="zh-CN" altLang="en-US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1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918" y="688769"/>
            <a:ext cx="8229600" cy="618448"/>
          </a:xfrm>
        </p:spPr>
        <p:txBody>
          <a:bodyPr/>
          <a:lstStyle/>
          <a:p>
            <a:r>
              <a:rPr kumimoji="1" lang="en-US" altLang="zh-CN" dirty="0" smtClean="0"/>
              <a:t>5.2</a:t>
            </a:r>
            <a:r>
              <a:rPr kumimoji="1" lang="zh-CN" altLang="en-US" dirty="0" smtClean="0"/>
              <a:t>代理</a:t>
            </a:r>
            <a:endParaRPr kumimoji="1" lang="zh-CN" altLang="en-US" dirty="0"/>
          </a:p>
        </p:txBody>
      </p:sp>
      <p:grpSp>
        <p:nvGrpSpPr>
          <p:cNvPr id="14" name="组 13"/>
          <p:cNvGrpSpPr/>
          <p:nvPr/>
        </p:nvGrpSpPr>
        <p:grpSpPr>
          <a:xfrm>
            <a:off x="736269" y="1735245"/>
            <a:ext cx="7130241" cy="3442397"/>
            <a:chOff x="1401288" y="2210257"/>
            <a:chExt cx="7130241" cy="3442397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0690" y="2210257"/>
              <a:ext cx="6120839" cy="344239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401288" y="3420093"/>
              <a:ext cx="7130241" cy="1080654"/>
            </a:xfrm>
            <a:prstGeom prst="rect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endParaRPr kumimoji="1" lang="en-US" altLang="zh-CN" dirty="0" smtClean="0"/>
            </a:p>
            <a:p>
              <a:r>
                <a:rPr kumimoji="1" lang="zh-CN" altLang="en-US" smtClean="0"/>
                <a:t>反向代理</a:t>
              </a:r>
              <a:endParaRPr kumimoji="1"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401288" y="4607625"/>
              <a:ext cx="7130241" cy="103366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endParaRPr kumimoji="1" lang="en-US" altLang="zh-CN" dirty="0" smtClean="0"/>
            </a:p>
            <a:p>
              <a:r>
                <a:rPr kumimoji="1" lang="zh-CN" altLang="en-US" smtClean="0"/>
                <a:t>正向代理</a:t>
              </a:r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7932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5.2</a:t>
            </a:r>
            <a:r>
              <a:rPr kumimoji="1" lang="zh-CN" altLang="en-US" dirty="0" smtClean="0"/>
              <a:t>使用代理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637298" y="2003739"/>
            <a:ext cx="65329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用法：</a:t>
            </a:r>
            <a:r>
              <a:rPr lang="en-US" altLang="zh-CN" dirty="0" smtClean="0"/>
              <a:t>requests.get</a:t>
            </a:r>
            <a:r>
              <a:rPr lang="en-US" altLang="zh-CN" dirty="0"/>
              <a:t>("</a:t>
            </a:r>
            <a:r>
              <a:rPr lang="en-US" altLang="zh-CN" dirty="0" smtClean="0"/>
              <a:t>https://</a:t>
            </a:r>
            <a:r>
              <a:rPr lang="en-US" altLang="zh-CN" dirty="0"/>
              <a:t>www.baidu.com", proxies = proxies</a:t>
            </a:r>
            <a:r>
              <a:rPr lang="en-US" altLang="zh-CN" dirty="0" smtClean="0"/>
              <a:t>)</a:t>
            </a:r>
          </a:p>
          <a:p>
            <a:endParaRPr kumimoji="1" lang="en-US" altLang="zh-CN" dirty="0"/>
          </a:p>
          <a:p>
            <a:r>
              <a:rPr kumimoji="1" lang="en-US" altLang="zh-CN" dirty="0" smtClean="0"/>
              <a:t>proxies</a:t>
            </a:r>
            <a:r>
              <a:rPr kumimoji="1" lang="zh-CN" altLang="en-US" dirty="0" smtClean="0"/>
              <a:t>的形式：字典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lang="mr-IN" altLang="zh-CN" dirty="0"/>
              <a:t>proxies = { 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mr-IN" altLang="zh-CN" dirty="0" smtClean="0"/>
              <a:t>"</a:t>
            </a:r>
            <a:r>
              <a:rPr lang="mr-IN" altLang="zh-CN" dirty="0"/>
              <a:t>http": "http://12.34.56.79:9527", 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mr-IN" altLang="zh-CN" dirty="0" smtClean="0"/>
              <a:t>"</a:t>
            </a:r>
            <a:r>
              <a:rPr lang="mr-IN" altLang="zh-CN" dirty="0"/>
              <a:t>https": "</a:t>
            </a:r>
            <a:r>
              <a:rPr lang="mr-IN" altLang="zh-CN" dirty="0" smtClean="0"/>
              <a:t>http</a:t>
            </a:r>
            <a:r>
              <a:rPr lang="en-US" altLang="zh-CN" dirty="0" smtClean="0"/>
              <a:t>s</a:t>
            </a:r>
            <a:r>
              <a:rPr lang="mr-IN" altLang="zh-CN" dirty="0" smtClean="0"/>
              <a:t>://</a:t>
            </a:r>
            <a:r>
              <a:rPr lang="mr-IN" altLang="zh-CN" dirty="0"/>
              <a:t>12.34.56.79:9527", 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mr-IN" altLang="zh-CN" dirty="0" smtClean="0"/>
              <a:t>}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754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5528" y="700643"/>
            <a:ext cx="8229600" cy="657771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5.3cookie</a:t>
            </a:r>
            <a:r>
              <a:rPr lang="zh-CN" altLang="en-US" dirty="0"/>
              <a:t>和</a:t>
            </a:r>
            <a:r>
              <a:rPr lang="en-US" altLang="zh-CN" dirty="0" smtClean="0"/>
              <a:t>session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6495" y="2039518"/>
            <a:ext cx="7747665" cy="3754708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altLang="zh-CN" sz="1800" dirty="0" smtClean="0"/>
              <a:t>cookie</a:t>
            </a:r>
            <a:r>
              <a:rPr lang="zh-CN" altLang="en-US" sz="1800" dirty="0"/>
              <a:t>数据存放在客户的</a:t>
            </a:r>
            <a:r>
              <a:rPr lang="zh-CN" altLang="en-US" sz="1800" dirty="0">
                <a:solidFill>
                  <a:srgbClr val="FF0000"/>
                </a:solidFill>
              </a:rPr>
              <a:t>浏览器</a:t>
            </a:r>
            <a:r>
              <a:rPr lang="zh-CN" altLang="en-US" sz="1800" dirty="0"/>
              <a:t>上，</a:t>
            </a:r>
            <a:r>
              <a:rPr lang="en-US" altLang="zh-CN" sz="1800" dirty="0"/>
              <a:t>session</a:t>
            </a:r>
            <a:r>
              <a:rPr lang="zh-CN" altLang="en-US" sz="1800" dirty="0"/>
              <a:t>数据放在</a:t>
            </a:r>
            <a:r>
              <a:rPr lang="zh-CN" altLang="en-US" sz="1800" dirty="0">
                <a:solidFill>
                  <a:srgbClr val="FF0000"/>
                </a:solidFill>
              </a:rPr>
              <a:t>服务器</a:t>
            </a:r>
            <a:r>
              <a:rPr lang="zh-CN" altLang="en-US" sz="1800" dirty="0"/>
              <a:t>上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>
              <a:buFont typeface="Arial" charset="0"/>
              <a:buChar char="•"/>
            </a:pPr>
            <a:endParaRPr lang="en-US" altLang="zh-CN" sz="1800" dirty="0"/>
          </a:p>
          <a:p>
            <a:pPr>
              <a:buFont typeface="Arial" charset="0"/>
              <a:buChar char="•"/>
            </a:pPr>
            <a:r>
              <a:rPr lang="en-US" altLang="zh-CN" sz="1800" dirty="0" smtClean="0"/>
              <a:t>cookie</a:t>
            </a:r>
            <a:r>
              <a:rPr lang="zh-CN" altLang="en-US" sz="1800" dirty="0"/>
              <a:t>不是很</a:t>
            </a:r>
            <a:r>
              <a:rPr lang="zh-CN" altLang="en-US" sz="1800" dirty="0">
                <a:solidFill>
                  <a:srgbClr val="FF0000"/>
                </a:solidFill>
              </a:rPr>
              <a:t>安全</a:t>
            </a:r>
            <a:r>
              <a:rPr lang="zh-CN" altLang="en-US" sz="1800" dirty="0" smtClean="0"/>
              <a:t>，别人可以分析存放在本地的</a:t>
            </a:r>
            <a:r>
              <a:rPr lang="en-US" altLang="zh-CN" sz="1800" dirty="0" smtClean="0"/>
              <a:t>cookie</a:t>
            </a:r>
            <a:r>
              <a:rPr lang="zh-CN" altLang="en-US" sz="1800" dirty="0" smtClean="0"/>
              <a:t>并进行</a:t>
            </a:r>
            <a:r>
              <a:rPr lang="en-US" altLang="zh-CN" sz="1800" dirty="0" smtClean="0"/>
              <a:t>cookie</a:t>
            </a:r>
            <a:r>
              <a:rPr lang="zh-CN" altLang="en-US" sz="1800" dirty="0" smtClean="0"/>
              <a:t>欺骗（使用用户的</a:t>
            </a:r>
            <a:r>
              <a:rPr lang="en-US" altLang="zh-CN" sz="1800" dirty="0" smtClean="0"/>
              <a:t>cookies</a:t>
            </a:r>
            <a:r>
              <a:rPr lang="zh-CN" altLang="en-US" sz="1800" dirty="0" smtClean="0"/>
              <a:t>获取相关信息）。</a:t>
            </a:r>
            <a:endParaRPr lang="en-US" altLang="zh-CN" sz="1800" dirty="0" smtClean="0"/>
          </a:p>
          <a:p>
            <a:pPr>
              <a:buFont typeface="Arial" charset="0"/>
              <a:buChar char="•"/>
            </a:pPr>
            <a:endParaRPr lang="en-US" altLang="zh-CN" sz="1800" dirty="0"/>
          </a:p>
          <a:p>
            <a:pPr>
              <a:buFont typeface="Arial" charset="0"/>
              <a:buChar char="•"/>
            </a:pPr>
            <a:r>
              <a:rPr lang="en-US" altLang="zh-CN" sz="1800" dirty="0" smtClean="0"/>
              <a:t>session</a:t>
            </a:r>
            <a:r>
              <a:rPr lang="zh-CN" altLang="en-US" sz="1800" dirty="0"/>
              <a:t>会在一定时间内保存在服务器上。当访问增多，会比较</a:t>
            </a:r>
            <a:r>
              <a:rPr lang="zh-CN" altLang="en-US" sz="1800" dirty="0" smtClean="0"/>
              <a:t>占用服务器</a:t>
            </a:r>
            <a:r>
              <a:rPr lang="zh-CN" altLang="en-US" sz="1800" dirty="0"/>
              <a:t>的</a:t>
            </a:r>
            <a:r>
              <a:rPr lang="zh-CN" altLang="en-US" sz="1800" dirty="0" smtClean="0">
                <a:solidFill>
                  <a:srgbClr val="FF0000"/>
                </a:solidFill>
              </a:rPr>
              <a:t>性能</a:t>
            </a:r>
            <a:r>
              <a:rPr lang="zh-CN" altLang="en-US" sz="1800" dirty="0" smtClean="0"/>
              <a:t>。</a:t>
            </a:r>
            <a:endParaRPr lang="zh-CN" altLang="en-US" sz="1800" dirty="0"/>
          </a:p>
          <a:p>
            <a:pPr>
              <a:buFont typeface="Arial" charset="0"/>
              <a:buChar char="•"/>
            </a:pPr>
            <a:endParaRPr lang="en-US" altLang="zh-CN" sz="1800" dirty="0" smtClean="0"/>
          </a:p>
          <a:p>
            <a:pPr>
              <a:buFont typeface="Arial" charset="0"/>
              <a:buChar char="•"/>
            </a:pPr>
            <a:r>
              <a:rPr lang="zh-CN" altLang="en-US" sz="1800" dirty="0" smtClean="0"/>
              <a:t>单个</a:t>
            </a:r>
            <a:r>
              <a:rPr lang="en-US" altLang="zh-CN" sz="1800" dirty="0"/>
              <a:t>cookie</a:t>
            </a:r>
            <a:r>
              <a:rPr lang="zh-CN" altLang="en-US" sz="1800" dirty="0"/>
              <a:t>保存的数据不能超过</a:t>
            </a:r>
            <a:r>
              <a:rPr lang="en-US" altLang="zh-CN" sz="1800" dirty="0">
                <a:solidFill>
                  <a:srgbClr val="FF0000"/>
                </a:solidFill>
              </a:rPr>
              <a:t>4K</a:t>
            </a:r>
            <a:r>
              <a:rPr lang="zh-CN" altLang="en-US" sz="1800" dirty="0"/>
              <a:t>，很多浏览器都限制一个站点最多保存</a:t>
            </a:r>
            <a:r>
              <a:rPr lang="en-US" altLang="zh-CN" sz="1800" dirty="0"/>
              <a:t>20</a:t>
            </a:r>
            <a:r>
              <a:rPr lang="zh-CN" altLang="en-US" sz="1800" dirty="0"/>
              <a:t>个</a:t>
            </a:r>
            <a:r>
              <a:rPr lang="en-US" altLang="zh-CN" sz="1800" dirty="0"/>
              <a:t>cookie</a:t>
            </a:r>
            <a:r>
              <a:rPr lang="zh-CN" altLang="en-US" sz="1800" dirty="0"/>
              <a:t>。</a:t>
            </a:r>
          </a:p>
          <a:p>
            <a:pPr marL="0" indent="0">
              <a:buNone/>
            </a:pPr>
            <a:endParaRPr kumimoji="1" lang="zh-CN" altLang="en-US" sz="1800" dirty="0"/>
          </a:p>
        </p:txBody>
      </p:sp>
      <p:sp>
        <p:nvSpPr>
          <p:cNvPr id="4" name="文本框 3"/>
          <p:cNvSpPr txBox="1"/>
          <p:nvPr/>
        </p:nvSpPr>
        <p:spPr>
          <a:xfrm>
            <a:off x="441203" y="1560020"/>
            <a:ext cx="4542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两者区别</a:t>
            </a:r>
            <a:r>
              <a:rPr kumimoji="1" lang="en-US" altLang="zh-CN" dirty="0" smtClean="0"/>
              <a:t>: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298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8475" y="595319"/>
            <a:ext cx="8128000" cy="623882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5.3cookie</a:t>
            </a:r>
            <a:r>
              <a:rPr kumimoji="1" lang="zh-CN" altLang="en-US" sz="3200" dirty="0" smtClean="0"/>
              <a:t>和</a:t>
            </a:r>
            <a:r>
              <a:rPr kumimoji="1" lang="en-US" altLang="zh-CN" sz="3200" dirty="0" smtClean="0"/>
              <a:t>session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47603" y="1945318"/>
            <a:ext cx="7461121" cy="40324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zh-CN" altLang="en-US" sz="22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带上</a:t>
            </a:r>
            <a:r>
              <a:rPr kumimoji="1" lang="en-US" altLang="zh-CN" sz="22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cookie</a:t>
            </a:r>
            <a:r>
              <a:rPr kumimoji="1" lang="zh-CN" altLang="en-US" sz="22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、</a:t>
            </a:r>
            <a:r>
              <a:rPr kumimoji="1" lang="en-US" altLang="zh-CN" sz="22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session</a:t>
            </a:r>
            <a:r>
              <a:rPr kumimoji="1" lang="zh-CN" altLang="en-US" sz="22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的好处</a:t>
            </a:r>
            <a:r>
              <a:rPr kumimoji="1" lang="zh-CN" altLang="en-US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：</a:t>
            </a:r>
            <a:endParaRPr kumimoji="1" lang="en-US" altLang="zh-CN" sz="24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indent="0">
              <a:buNone/>
            </a:pPr>
            <a:r>
              <a:rPr kumimoji="1"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	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很多网站必须登录之后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(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或者获取某种权限之后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)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才能</a:t>
            </a: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能够请求到相关数据</a:t>
            </a:r>
            <a:endParaRPr kumimoji="1"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indent="0">
              <a:buNone/>
            </a:pPr>
            <a:endParaRPr kumimoji="1"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indent="0">
              <a:buNone/>
            </a:pPr>
            <a:r>
              <a:rPr kumimoji="1" lang="zh-CN" altLang="en-US" sz="22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带</a:t>
            </a:r>
            <a:r>
              <a:rPr kumimoji="1" lang="zh-CN" altLang="en-US" sz="2200" dirty="0">
                <a:latin typeface="Hiragino Sans GB W3" charset="-122"/>
                <a:ea typeface="Hiragino Sans GB W3" charset="-122"/>
                <a:cs typeface="Hiragino Sans GB W3" charset="-122"/>
              </a:rPr>
              <a:t>上</a:t>
            </a:r>
            <a:r>
              <a:rPr kumimoji="1" lang="en-US" altLang="zh-CN" sz="2200" dirty="0">
                <a:latin typeface="Hiragino Sans GB W3" charset="-122"/>
                <a:ea typeface="Hiragino Sans GB W3" charset="-122"/>
                <a:cs typeface="Hiragino Sans GB W3" charset="-122"/>
              </a:rPr>
              <a:t>cookie</a:t>
            </a:r>
            <a:r>
              <a:rPr kumimoji="1" lang="zh-CN" altLang="en-US" sz="2200" dirty="0">
                <a:latin typeface="Hiragino Sans GB W3" charset="-122"/>
                <a:ea typeface="Hiragino Sans GB W3" charset="-122"/>
                <a:cs typeface="Hiragino Sans GB W3" charset="-122"/>
              </a:rPr>
              <a:t>、</a:t>
            </a:r>
            <a:r>
              <a:rPr kumimoji="1" lang="en-US" altLang="zh-CN" sz="2200" dirty="0">
                <a:latin typeface="Hiragino Sans GB W3" charset="-122"/>
                <a:ea typeface="Hiragino Sans GB W3" charset="-122"/>
                <a:cs typeface="Hiragino Sans GB W3" charset="-122"/>
              </a:rPr>
              <a:t>session</a:t>
            </a:r>
            <a:r>
              <a:rPr kumimoji="1" lang="zh-CN" altLang="en-US" sz="22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的弊端：</a:t>
            </a:r>
            <a:endParaRPr kumimoji="1" lang="en-US" altLang="zh-CN" sz="22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indent="0">
              <a:buNone/>
            </a:pPr>
            <a:r>
              <a:rPr kumimoji="1" lang="en-US" altLang="zh-CN" sz="2800" dirty="0">
                <a:latin typeface="Hiragino Sans GB W3" charset="-122"/>
                <a:ea typeface="Hiragino Sans GB W3" charset="-122"/>
                <a:cs typeface="Hiragino Sans GB W3" charset="-122"/>
              </a:rPr>
              <a:t>	</a:t>
            </a: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一套</a:t>
            </a:r>
            <a:r>
              <a:rPr kumimoji="1"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cookie</a:t>
            </a: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和</a:t>
            </a:r>
            <a:r>
              <a:rPr kumimoji="1"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session</a:t>
            </a: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往往和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一个用户</a:t>
            </a: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对应</a:t>
            </a:r>
            <a:r>
              <a:rPr kumimoji="1" lang="en-US" altLang="zh-CN" sz="1800" dirty="0">
                <a:latin typeface="Hiragino Sans GB W3" charset="-122"/>
                <a:ea typeface="Hiragino Sans GB W3" charset="-122"/>
                <a:cs typeface="Hiragino Sans GB W3" charset="-122"/>
              </a:rPr>
              <a:t>.</a:t>
            </a: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请求</a:t>
            </a:r>
            <a:r>
              <a:rPr kumimoji="1" lang="zh-CN" altLang="en-US" sz="1800" dirty="0">
                <a:latin typeface="Hiragino Sans GB W3" charset="-122"/>
                <a:ea typeface="Hiragino Sans GB W3" charset="-122"/>
                <a:cs typeface="Hiragino Sans GB W3" charset="-122"/>
              </a:rPr>
              <a:t>太快，请求次数太多，容易被服务器识别为</a:t>
            </a: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爬虫。从而是账号收到损害</a:t>
            </a:r>
            <a:endParaRPr kumimoji="1" lang="en-US" altLang="zh-CN" sz="18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indent="0">
              <a:buNone/>
            </a:pPr>
            <a:endParaRPr kumimoji="1" lang="en-US" altLang="zh-CN" sz="20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indent="0">
              <a:buNone/>
            </a:pP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使用建议</a:t>
            </a:r>
            <a:endParaRPr kumimoji="1" lang="en-US" altLang="zh-CN" sz="20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457200" lvl="1" indent="0">
              <a:buNone/>
            </a:pPr>
            <a:r>
              <a:rPr kumimoji="1"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1.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不需要</a:t>
            </a:r>
            <a:r>
              <a:rPr kumimoji="1" lang="en-US" altLang="zh-CN" sz="1800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cookie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的时候尽量不去使用</a:t>
            </a:r>
            <a:r>
              <a:rPr kumimoji="1" lang="en-US" altLang="zh-CN" sz="1800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cookie</a:t>
            </a:r>
          </a:p>
          <a:p>
            <a:pPr marL="457200" lvl="1" indent="0">
              <a:buNone/>
            </a:pPr>
            <a:r>
              <a:rPr kumimoji="1"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2.</a:t>
            </a: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为了获取登录之后的页面，我们必须发送带有</a:t>
            </a:r>
            <a:r>
              <a:rPr kumimoji="1"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cookies</a:t>
            </a: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的请求，此时为了确保账号安全应该尽量降低数据采集速度</a:t>
            </a:r>
            <a:endParaRPr kumimoji="1" lang="en-US" altLang="zh-CN" sz="1800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47603" y="1404024"/>
            <a:ext cx="3823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利弊与抉择</a:t>
            </a:r>
            <a:r>
              <a:rPr kumimoji="1" lang="en-US" altLang="zh-CN" dirty="0" smtClean="0"/>
              <a:t>: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3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 smtClean="0"/>
              <a:t>5.3cookies</a:t>
            </a:r>
            <a:r>
              <a:rPr kumimoji="1" lang="zh-CN" altLang="en-US" sz="3600" dirty="0" smtClean="0"/>
              <a:t>和</a:t>
            </a:r>
            <a:r>
              <a:rPr kumimoji="1" lang="en-US" altLang="zh-CN" sz="3600" dirty="0" smtClean="0"/>
              <a:t>session</a:t>
            </a:r>
            <a:endParaRPr kumimoji="1"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8645" y="1656146"/>
            <a:ext cx="8028009" cy="32571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如何使用</a:t>
            </a:r>
            <a:r>
              <a:rPr kumimoji="1" lang="en-US" altLang="zh-CN" dirty="0" smtClean="0"/>
              <a:t>requests</a:t>
            </a:r>
            <a:r>
              <a:rPr kumimoji="1" lang="zh-CN" altLang="en-US" dirty="0" smtClean="0"/>
              <a:t>处理</a:t>
            </a:r>
            <a:r>
              <a:rPr kumimoji="1" lang="en-US" altLang="zh-CN" dirty="0" smtClean="0"/>
              <a:t>cookies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session</a:t>
            </a:r>
          </a:p>
          <a:p>
            <a:pPr marL="0" indent="0">
              <a:buNone/>
            </a:pPr>
            <a:endParaRPr kumimoji="1" lang="en-US" altLang="zh-CN" dirty="0" smtClean="0"/>
          </a:p>
          <a:p>
            <a:pPr marL="457200" lvl="1" indent="0">
              <a:buNone/>
            </a:pPr>
            <a:r>
              <a:rPr kumimoji="1" lang="en-US" altLang="zh-CN" dirty="0" smtClean="0"/>
              <a:t>1</a:t>
            </a:r>
            <a:r>
              <a:rPr kumimoji="1" lang="en-US" altLang="zh-CN" dirty="0"/>
              <a:t>)</a:t>
            </a:r>
            <a:r>
              <a:rPr kumimoji="1" lang="zh-CN" altLang="en-US" dirty="0" smtClean="0"/>
              <a:t>处理</a:t>
            </a:r>
            <a:r>
              <a:rPr kumimoji="1" lang="en-US" altLang="zh-CN" dirty="0" smtClean="0"/>
              <a:t>cookies</a:t>
            </a:r>
          </a:p>
          <a:p>
            <a:pPr marL="457200" lvl="1" indent="0">
              <a:buNone/>
            </a:pPr>
            <a:endParaRPr kumimoji="1" lang="en-US" altLang="zh-CN" dirty="0" smtClean="0"/>
          </a:p>
          <a:p>
            <a:pPr marL="457200" lvl="1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dirty="0" smtClean="0"/>
              <a:t>①请求头中添加</a:t>
            </a:r>
            <a:r>
              <a:rPr kumimoji="1" lang="en-US" altLang="zh-CN" dirty="0" smtClean="0"/>
              <a:t>cookie</a:t>
            </a:r>
          </a:p>
          <a:p>
            <a:pPr marL="457200" lvl="1" indent="0">
              <a:buNone/>
            </a:pPr>
            <a:endParaRPr kumimoji="1" lang="en-US" altLang="zh-CN" dirty="0" smtClean="0"/>
          </a:p>
          <a:p>
            <a:pPr marL="457200" lvl="1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dirty="0" smtClean="0"/>
              <a:t>②</a:t>
            </a:r>
            <a:r>
              <a:rPr kumimoji="1" lang="en-US" altLang="zh-CN" dirty="0" smtClean="0"/>
              <a:t>cookie</a:t>
            </a:r>
            <a:r>
              <a:rPr kumimoji="1" lang="zh-CN" altLang="en-US" dirty="0" smtClean="0"/>
              <a:t>参数</a:t>
            </a:r>
            <a:endParaRPr kumimoji="1" lang="en-US" altLang="zh-CN" dirty="0" smtClean="0"/>
          </a:p>
          <a:p>
            <a:pPr marL="457200" lvl="1" indent="0">
              <a:buNone/>
            </a:pPr>
            <a:r>
              <a:rPr kumimoji="1" lang="en-US" altLang="zh-CN" dirty="0"/>
              <a:t>	</a:t>
            </a:r>
            <a:r>
              <a:rPr kumimoji="1" lang="en-US" altLang="zh-CN" dirty="0" smtClean="0"/>
              <a:t>	</a:t>
            </a:r>
            <a:r>
              <a:rPr kumimoji="1" lang="zh-CN" altLang="en-US" dirty="0" smtClean="0"/>
              <a:t>参数类型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字典</a:t>
            </a:r>
            <a:endParaRPr kumimoji="1" lang="en-US" altLang="zh-CN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888645" y="4935416"/>
            <a:ext cx="6722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案例</a:t>
            </a:r>
            <a:r>
              <a:rPr kumimoji="1" lang="en-US" altLang="zh-CN" dirty="0" smtClean="0"/>
              <a:t>:</a:t>
            </a:r>
          </a:p>
          <a:p>
            <a:r>
              <a:rPr kumimoji="1" lang="en-US" altLang="zh-CN" dirty="0"/>
              <a:t>	</a:t>
            </a:r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cookies</a:t>
            </a:r>
            <a:r>
              <a:rPr kumimoji="1" lang="zh-CN" altLang="en-US" dirty="0" smtClean="0"/>
              <a:t>来获取登录之后人人网的响应：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6400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1.1</a:t>
            </a:r>
            <a:r>
              <a:rPr kumimoji="1" lang="zh-CN" altLang="en-US" dirty="0" smtClean="0"/>
              <a:t>为什么要学习爬虫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3568" y="1484784"/>
            <a:ext cx="3343532" cy="437170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13196" y="1595702"/>
            <a:ext cx="3240360" cy="443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8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 smtClean="0"/>
              <a:t>5.3cookies</a:t>
            </a:r>
            <a:r>
              <a:rPr kumimoji="1" lang="zh-CN" altLang="en-US" sz="3600" dirty="0" smtClean="0"/>
              <a:t>和</a:t>
            </a:r>
            <a:r>
              <a:rPr kumimoji="1" lang="en-US" altLang="zh-CN" sz="3600" dirty="0" smtClean="0"/>
              <a:t>session</a:t>
            </a:r>
            <a:endParaRPr kumimoji="1"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59030" y="1548278"/>
            <a:ext cx="8028009" cy="3669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如何使用</a:t>
            </a:r>
            <a:r>
              <a:rPr kumimoji="1" lang="en-US" altLang="zh-CN" dirty="0" smtClean="0"/>
              <a:t>requests</a:t>
            </a:r>
            <a:r>
              <a:rPr kumimoji="1" lang="zh-CN" altLang="en-US" dirty="0" smtClean="0"/>
              <a:t>处理</a:t>
            </a:r>
            <a:r>
              <a:rPr kumimoji="1" lang="en-US" altLang="zh-CN" dirty="0" smtClean="0"/>
              <a:t>cookies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session</a:t>
            </a:r>
          </a:p>
          <a:p>
            <a:pPr marL="457200" lvl="1" indent="0">
              <a:buNone/>
            </a:pPr>
            <a:r>
              <a:rPr kumimoji="1" lang="en-US" altLang="zh-CN" dirty="0" smtClean="0"/>
              <a:t>2)</a:t>
            </a:r>
            <a:r>
              <a:rPr kumimoji="1" lang="zh-CN" altLang="en-US" dirty="0" smtClean="0"/>
              <a:t>处理</a:t>
            </a:r>
            <a:r>
              <a:rPr kumimoji="1" lang="en-US" altLang="zh-CN" dirty="0" smtClean="0"/>
              <a:t>session</a:t>
            </a:r>
          </a:p>
          <a:p>
            <a:pPr marL="0" indent="0">
              <a:buNone/>
            </a:pPr>
            <a:r>
              <a:rPr kumimoji="1" lang="en-US" altLang="zh-CN" dirty="0" smtClean="0"/>
              <a:t>	</a:t>
            </a:r>
            <a:r>
              <a:rPr kumimoji="1" lang="en-US" altLang="zh-CN" sz="1800" dirty="0" smtClean="0"/>
              <a:t>requests</a:t>
            </a:r>
            <a:r>
              <a:rPr kumimoji="1" lang="zh-CN" altLang="en-US" sz="1800" dirty="0" smtClean="0"/>
              <a:t> 提供了一个叫做</a:t>
            </a:r>
            <a:r>
              <a:rPr kumimoji="1" lang="en-US" altLang="zh-CN" sz="1800" dirty="0" smtClean="0"/>
              <a:t>session</a:t>
            </a:r>
            <a:r>
              <a:rPr kumimoji="1" lang="zh-CN" altLang="en-US" sz="1800" dirty="0" smtClean="0"/>
              <a:t>类，来实现客户端和服务端的</a:t>
            </a:r>
            <a:r>
              <a:rPr kumimoji="1" lang="zh-CN" altLang="en-US" sz="1800" dirty="0" smtClean="0">
                <a:solidFill>
                  <a:srgbClr val="FF0000"/>
                </a:solidFill>
              </a:rPr>
              <a:t>会话保持</a:t>
            </a:r>
            <a:endParaRPr kumimoji="1" lang="en-US" altLang="zh-CN" sz="1800" dirty="0" smtClean="0"/>
          </a:p>
          <a:p>
            <a:pPr marL="0" indent="0">
              <a:buNone/>
            </a:pPr>
            <a:r>
              <a:rPr kumimoji="1" lang="zh-CN" altLang="en-US" dirty="0"/>
              <a:t> </a:t>
            </a:r>
            <a:r>
              <a:rPr kumimoji="1" lang="zh-CN" altLang="en-US" dirty="0" smtClean="0"/>
              <a:t>        </a:t>
            </a:r>
            <a:r>
              <a:rPr kumimoji="1" lang="en-US" altLang="zh-CN" dirty="0" smtClean="0"/>
              <a:t>	</a:t>
            </a:r>
            <a:r>
              <a:rPr kumimoji="1" lang="zh-CN" altLang="en-US" dirty="0" smtClean="0"/>
              <a:t>使用方法：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 smtClean="0"/>
              <a:t>		</a:t>
            </a:r>
            <a:r>
              <a:rPr kumimoji="1" lang="en-US" altLang="zh-CN" sz="1800" dirty="0" smtClean="0"/>
              <a:t>1.</a:t>
            </a:r>
            <a:r>
              <a:rPr kumimoji="1" lang="zh-CN" altLang="en-US" sz="1800" dirty="0" smtClean="0"/>
              <a:t>实例化一个</a:t>
            </a:r>
            <a:r>
              <a:rPr kumimoji="1" lang="en-US" altLang="zh-CN" sz="1800" dirty="0" smtClean="0"/>
              <a:t>session</a:t>
            </a:r>
            <a:r>
              <a:rPr kumimoji="1" lang="zh-CN" altLang="en-US" sz="1800" dirty="0" smtClean="0"/>
              <a:t>对象</a:t>
            </a:r>
            <a:endParaRPr kumimoji="1" lang="en-US" altLang="zh-CN" sz="1800" dirty="0" smtClean="0"/>
          </a:p>
          <a:p>
            <a:pPr marL="0" indent="0">
              <a:buNone/>
            </a:pPr>
            <a:r>
              <a:rPr kumimoji="1" lang="en-US" altLang="zh-CN" sz="1800" dirty="0"/>
              <a:t>	</a:t>
            </a:r>
            <a:r>
              <a:rPr kumimoji="1" lang="en-US" altLang="zh-CN" sz="1800" dirty="0" smtClean="0"/>
              <a:t>		session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=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err="1" smtClean="0"/>
              <a:t>requests.session</a:t>
            </a:r>
            <a:r>
              <a:rPr kumimoji="1" lang="en-US" altLang="zh-CN" sz="1800" dirty="0" smtClean="0"/>
              <a:t>()</a:t>
            </a:r>
          </a:p>
          <a:p>
            <a:pPr marL="0" indent="0">
              <a:buNone/>
            </a:pPr>
            <a:r>
              <a:rPr kumimoji="1" lang="en-US" altLang="zh-CN" sz="1800" dirty="0"/>
              <a:t>	</a:t>
            </a:r>
            <a:r>
              <a:rPr kumimoji="1" lang="en-US" altLang="zh-CN" sz="1800" dirty="0" smtClean="0"/>
              <a:t>	2.</a:t>
            </a:r>
            <a:r>
              <a:rPr kumimoji="1" lang="zh-CN" altLang="en-US" sz="1800" dirty="0" smtClean="0"/>
              <a:t>使用</a:t>
            </a:r>
            <a:r>
              <a:rPr kumimoji="1" lang="en-US" altLang="zh-CN" sz="1800" dirty="0" smtClean="0"/>
              <a:t>session</a:t>
            </a:r>
            <a:r>
              <a:rPr kumimoji="1" lang="zh-CN" altLang="en-US" sz="1800" dirty="0" smtClean="0"/>
              <a:t>对象发送</a:t>
            </a:r>
            <a:r>
              <a:rPr kumimoji="1" lang="en-US" altLang="zh-CN" sz="1800" dirty="0" smtClean="0"/>
              <a:t>get</a:t>
            </a:r>
            <a:r>
              <a:rPr kumimoji="1" lang="zh-CN" altLang="en-US" sz="1800" dirty="0" smtClean="0"/>
              <a:t>或者</a:t>
            </a:r>
            <a:r>
              <a:rPr kumimoji="1" lang="en-US" altLang="zh-CN" sz="1800" dirty="0" smtClean="0"/>
              <a:t>post</a:t>
            </a:r>
            <a:r>
              <a:rPr kumimoji="1" lang="zh-CN" altLang="en-US" sz="1800" dirty="0" smtClean="0"/>
              <a:t>请求</a:t>
            </a:r>
            <a:endParaRPr kumimoji="1" lang="en-US" altLang="zh-CN" sz="1800" dirty="0" smtClean="0"/>
          </a:p>
          <a:p>
            <a:pPr marL="0" indent="0">
              <a:buNone/>
            </a:pPr>
            <a:r>
              <a:rPr kumimoji="1" lang="en-US" altLang="zh-CN" sz="1800" dirty="0"/>
              <a:t>	</a:t>
            </a:r>
            <a:r>
              <a:rPr kumimoji="1" lang="en-US" altLang="zh-CN" sz="1800" dirty="0" smtClean="0"/>
              <a:t>		</a:t>
            </a:r>
            <a:r>
              <a:rPr kumimoji="1" lang="en-US" altLang="zh-CN" sz="1800" dirty="0" err="1" smtClean="0"/>
              <a:t>session.get</a:t>
            </a:r>
            <a:r>
              <a:rPr kumimoji="1" lang="en-US" altLang="zh-CN" sz="1800" dirty="0" smtClean="0"/>
              <a:t>(</a:t>
            </a:r>
            <a:r>
              <a:rPr kumimoji="1" lang="en-US" altLang="zh-CN" sz="1800" dirty="0" err="1" smtClean="0"/>
              <a:t>url</a:t>
            </a:r>
            <a:r>
              <a:rPr kumimoji="1" lang="en-US" altLang="zh-CN" sz="1800" dirty="0" smtClean="0"/>
              <a:t>)</a:t>
            </a:r>
          </a:p>
          <a:p>
            <a:pPr marL="0" indent="0">
              <a:buNone/>
            </a:pPr>
            <a:r>
              <a:rPr kumimoji="1" lang="en-US" altLang="zh-CN" sz="1800" dirty="0"/>
              <a:t>	</a:t>
            </a:r>
            <a:r>
              <a:rPr kumimoji="1" lang="en-US" altLang="zh-CN" sz="1800" dirty="0" smtClean="0"/>
              <a:t>		</a:t>
            </a:r>
            <a:r>
              <a:rPr kumimoji="1" lang="en-US" altLang="zh-CN" sz="1800" dirty="0" err="1" smtClean="0"/>
              <a:t>session.post</a:t>
            </a:r>
            <a:r>
              <a:rPr kumimoji="1" lang="en-US" altLang="zh-CN" sz="1800" dirty="0" smtClean="0"/>
              <a:t>(</a:t>
            </a:r>
            <a:r>
              <a:rPr kumimoji="1" lang="en-US" altLang="zh-CN" sz="1800" dirty="0" err="1" smtClean="0"/>
              <a:t>url,data</a:t>
            </a:r>
            <a:r>
              <a:rPr kumimoji="1" lang="en-US" altLang="zh-CN" sz="1800" dirty="0" smtClean="0"/>
              <a:t>=data)</a:t>
            </a:r>
            <a:endParaRPr kumimoji="1" lang="zh-CN" altLang="en-US" sz="1800" dirty="0"/>
          </a:p>
        </p:txBody>
      </p:sp>
      <p:sp>
        <p:nvSpPr>
          <p:cNvPr id="5" name="文本框 4"/>
          <p:cNvSpPr txBox="1"/>
          <p:nvPr/>
        </p:nvSpPr>
        <p:spPr>
          <a:xfrm>
            <a:off x="859030" y="5106182"/>
            <a:ext cx="7323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案例</a:t>
            </a:r>
            <a:r>
              <a:rPr kumimoji="1" lang="en-US" altLang="zh-CN" dirty="0" smtClean="0"/>
              <a:t>:</a:t>
            </a:r>
          </a:p>
          <a:p>
            <a:r>
              <a:rPr kumimoji="1" lang="en-US" altLang="zh-CN" dirty="0"/>
              <a:t>	</a:t>
            </a:r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session</a:t>
            </a:r>
            <a:r>
              <a:rPr kumimoji="1" lang="zh-CN" altLang="en-US" dirty="0" smtClean="0"/>
              <a:t>来登录人人网：</a:t>
            </a:r>
            <a:endParaRPr kumimoji="1" lang="en-US" altLang="zh-CN" dirty="0" smtClean="0"/>
          </a:p>
          <a:p>
            <a:r>
              <a:rPr kumimoji="1" lang="en-US" altLang="zh-CN" dirty="0"/>
              <a:t>	</a:t>
            </a:r>
            <a:r>
              <a:rPr kumimoji="1" lang="en-US" altLang="zh-CN" dirty="0" smtClean="0"/>
              <a:t>	</a:t>
            </a:r>
            <a:r>
              <a:rPr lang="en-US" altLang="zh-CN" dirty="0" smtClean="0"/>
              <a:t>http</a:t>
            </a:r>
            <a:r>
              <a:rPr lang="en-US" altLang="zh-CN" dirty="0"/>
              <a:t>://www.renren.com/PLogin.do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051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8475" y="595319"/>
            <a:ext cx="8128000" cy="564888"/>
          </a:xfrm>
        </p:spPr>
        <p:txBody>
          <a:bodyPr/>
          <a:lstStyle/>
          <a:p>
            <a:r>
              <a:rPr kumimoji="1" lang="en-US" altLang="zh-CN" dirty="0" smtClean="0"/>
              <a:t>Requests</a:t>
            </a:r>
            <a:r>
              <a:rPr kumimoji="1" lang="zh-CN" altLang="en-US" dirty="0" smtClean="0"/>
              <a:t>小技巧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1194" y="1474144"/>
            <a:ext cx="7735281" cy="357451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zh-CN" sz="1800" dirty="0" smtClean="0"/>
              <a:t>1</a:t>
            </a:r>
            <a:r>
              <a:rPr kumimoji="1" lang="zh-CN" altLang="en-US" sz="1800" dirty="0" smtClean="0"/>
              <a:t>、</a:t>
            </a:r>
            <a:r>
              <a:rPr kumimoji="1" lang="en-US" altLang="zh-CN" sz="1800" dirty="0" err="1" smtClean="0"/>
              <a:t>reqeusts.utils.dict_from_cookiejar</a:t>
            </a:r>
            <a:r>
              <a:rPr kumimoji="1" lang="zh-CN" altLang="en-US" sz="1800" dirty="0" smtClean="0"/>
              <a:t>  把</a:t>
            </a:r>
            <a:r>
              <a:rPr kumimoji="1" lang="en-US" altLang="zh-CN" sz="1800" dirty="0" smtClean="0"/>
              <a:t>cookie</a:t>
            </a:r>
            <a:r>
              <a:rPr kumimoji="1" lang="zh-CN" altLang="en-US" sz="1800" dirty="0" smtClean="0"/>
              <a:t>对象转化为字典</a:t>
            </a:r>
            <a:endParaRPr kumimoji="1" lang="en-US" altLang="zh-CN" sz="1800" dirty="0" smtClean="0"/>
          </a:p>
          <a:p>
            <a:pPr marL="0" indent="0">
              <a:buNone/>
            </a:pPr>
            <a:endParaRPr kumimoji="1" lang="en-US" altLang="zh-CN" sz="1800" dirty="0" smtClean="0"/>
          </a:p>
          <a:p>
            <a:pPr marL="0" indent="0">
              <a:buNone/>
            </a:pPr>
            <a:endParaRPr kumimoji="1" lang="en-US" altLang="zh-CN" sz="1800" dirty="0" smtClean="0"/>
          </a:p>
          <a:p>
            <a:pPr marL="0" indent="0">
              <a:buNone/>
            </a:pPr>
            <a:r>
              <a:rPr kumimoji="1" lang="en-US" altLang="zh-CN" sz="1800" dirty="0" smtClean="0"/>
              <a:t>2</a:t>
            </a:r>
            <a:r>
              <a:rPr kumimoji="1" lang="zh-CN" altLang="en-US" sz="1800" dirty="0"/>
              <a:t>、</a:t>
            </a:r>
            <a:r>
              <a:rPr lang="zh-CN" altLang="en-US" sz="1800" b="1" dirty="0"/>
              <a:t>请求 </a:t>
            </a:r>
            <a:r>
              <a:rPr lang="en-US" altLang="zh-CN" sz="1800" b="1" dirty="0"/>
              <a:t>SSL</a:t>
            </a:r>
            <a:r>
              <a:rPr lang="zh-CN" altLang="en-US" sz="1800" b="1" dirty="0"/>
              <a:t>证书验证</a:t>
            </a:r>
          </a:p>
          <a:p>
            <a:pPr marL="0" indent="0">
              <a:buNone/>
            </a:pPr>
            <a:r>
              <a:rPr lang="zh-CN" altLang="en-US" sz="1800" dirty="0" smtClean="0"/>
              <a:t>        </a:t>
            </a:r>
            <a:r>
              <a:rPr lang="en-US" altLang="zh-CN" sz="1800" dirty="0" smtClean="0"/>
              <a:t>response </a:t>
            </a:r>
            <a:r>
              <a:rPr lang="en-US" altLang="zh-CN" sz="1800" dirty="0"/>
              <a:t>= requests.get</a:t>
            </a:r>
            <a:r>
              <a:rPr lang="en-US" altLang="zh-CN" sz="1800" dirty="0" smtClean="0"/>
              <a:t>("https://</a:t>
            </a:r>
            <a:r>
              <a:rPr lang="en-US" altLang="zh-CN" sz="1800" dirty="0"/>
              <a:t>www.12306.cn/mormhweb/ ", </a:t>
            </a:r>
            <a:r>
              <a:rPr lang="en-US" altLang="zh-CN" sz="1800" dirty="0" smtClean="0"/>
              <a:t>verify=False)</a:t>
            </a:r>
          </a:p>
          <a:p>
            <a:pPr marL="0" indent="0">
              <a:buNone/>
            </a:pPr>
            <a:endParaRPr kumimoji="1" lang="en-US" altLang="zh-CN" sz="1800" dirty="0" smtClean="0"/>
          </a:p>
          <a:p>
            <a:pPr marL="0" indent="0">
              <a:buNone/>
            </a:pPr>
            <a:r>
              <a:rPr kumimoji="1" lang="en-US" altLang="zh-CN" sz="1800" dirty="0" smtClean="0"/>
              <a:t>3</a:t>
            </a:r>
            <a:r>
              <a:rPr kumimoji="1" lang="zh-CN" altLang="en-US" sz="1800" dirty="0" smtClean="0"/>
              <a:t>、设置超时</a:t>
            </a:r>
            <a:endParaRPr kumimoji="1" lang="en-US" altLang="zh-CN" sz="1800" dirty="0" smtClean="0"/>
          </a:p>
          <a:p>
            <a:pPr marL="0" indent="0">
              <a:buNone/>
            </a:pPr>
            <a:r>
              <a:rPr kumimoji="1" lang="zh-CN" altLang="en-US" sz="1800" dirty="0"/>
              <a:t> </a:t>
            </a:r>
            <a:r>
              <a:rPr kumimoji="1" lang="zh-CN" altLang="en-US" sz="1800" dirty="0" smtClean="0"/>
              <a:t>       </a:t>
            </a:r>
            <a:r>
              <a:rPr kumimoji="1" lang="en-US" altLang="zh-CN" sz="1800" dirty="0" smtClean="0"/>
              <a:t>response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=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requests.get(url,timeout=10)</a:t>
            </a:r>
          </a:p>
          <a:p>
            <a:pPr marL="0" indent="0">
              <a:buNone/>
            </a:pPr>
            <a:endParaRPr kumimoji="1" lang="en-US" altLang="zh-CN" sz="1800" dirty="0" smtClean="0"/>
          </a:p>
          <a:p>
            <a:pPr marL="0" indent="0">
              <a:buNone/>
            </a:pPr>
            <a:r>
              <a:rPr kumimoji="1" lang="en-US" altLang="zh-CN" sz="1800" dirty="0" smtClean="0"/>
              <a:t>4</a:t>
            </a:r>
            <a:r>
              <a:rPr kumimoji="1" lang="zh-CN" altLang="en-US" sz="1800" dirty="0" smtClean="0"/>
              <a:t>、配合状态码判断是否请求成功</a:t>
            </a:r>
            <a:endParaRPr kumimoji="1" lang="en-US" altLang="zh-CN" sz="1800" dirty="0" smtClean="0"/>
          </a:p>
          <a:p>
            <a:pPr marL="0" indent="0">
              <a:buNone/>
            </a:pPr>
            <a:r>
              <a:rPr kumimoji="1" lang="zh-CN" altLang="en-US" sz="1800" dirty="0" smtClean="0"/>
              <a:t>       </a:t>
            </a:r>
            <a:r>
              <a:rPr kumimoji="1" lang="en-US" altLang="zh-CN" sz="1800" dirty="0" smtClean="0"/>
              <a:t>assert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err="1" smtClean="0"/>
              <a:t>response.status_code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==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200</a:t>
            </a:r>
          </a:p>
        </p:txBody>
      </p:sp>
    </p:spTree>
    <p:extLst>
      <p:ext uri="{BB962C8B-B14F-4D97-AF65-F5344CB8AC3E}">
        <p14:creationId xmlns:p14="http://schemas.microsoft.com/office/powerpoint/2010/main" val="179476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代理神器</a:t>
            </a:r>
            <a:r>
              <a:rPr lang="en-US" altLang="zh-CN" dirty="0" smtClean="0"/>
              <a:t>Fiddler</a:t>
            </a:r>
            <a:endParaRPr kumimoji="1"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1081932" y="1511894"/>
            <a:ext cx="6750996" cy="4192622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zh-CN" altLang="en-US" sz="1800" dirty="0" smtClean="0"/>
              <a:t>抓包工具</a:t>
            </a:r>
            <a:endParaRPr lang="en-US" altLang="zh-CN" sz="1800" dirty="0" smtClean="0"/>
          </a:p>
          <a:p>
            <a:pPr>
              <a:buFont typeface="Arial" charset="0"/>
              <a:buChar char="•"/>
            </a:pPr>
            <a:endParaRPr lang="en-US" altLang="zh-CN" sz="1800" dirty="0" smtClean="0"/>
          </a:p>
          <a:p>
            <a:pPr>
              <a:buFont typeface="Arial" charset="0"/>
              <a:buChar char="•"/>
            </a:pPr>
            <a:r>
              <a:rPr lang="en-US" altLang="zh-CN" sz="1800" dirty="0" smtClean="0"/>
              <a:t>Fiddler</a:t>
            </a:r>
            <a:r>
              <a:rPr lang="zh-CN" altLang="en-US" sz="1800" dirty="0"/>
              <a:t>是一款强大</a:t>
            </a:r>
            <a:r>
              <a:rPr lang="en-US" altLang="zh-CN" sz="1800" dirty="0"/>
              <a:t>Web</a:t>
            </a:r>
            <a:r>
              <a:rPr lang="zh-CN" altLang="en-US" sz="1800" dirty="0"/>
              <a:t>调试工具，它能记录所有客户端和服务器的</a:t>
            </a:r>
            <a:r>
              <a:rPr lang="en-US" altLang="zh-CN" sz="1800" dirty="0" smtClean="0"/>
              <a:t>HTTP,HTTPS</a:t>
            </a:r>
            <a:r>
              <a:rPr lang="zh-CN" altLang="en-US" sz="1800" dirty="0" smtClean="0"/>
              <a:t>请求</a:t>
            </a:r>
            <a:endParaRPr lang="en-US" altLang="zh-CN" sz="1800" dirty="0" smtClean="0"/>
          </a:p>
          <a:p>
            <a:pPr>
              <a:buFont typeface="Arial" charset="0"/>
              <a:buChar char="•"/>
            </a:pPr>
            <a:endParaRPr kumimoji="1" lang="en-US" altLang="zh-CN" sz="1800" dirty="0"/>
          </a:p>
          <a:p>
            <a:pPr>
              <a:buFont typeface="Arial" charset="0"/>
              <a:buChar char="•"/>
            </a:pPr>
            <a:r>
              <a:rPr kumimoji="1" lang="en-US" altLang="zh-CN" sz="1800" dirty="0" smtClean="0"/>
              <a:t>Fiddler</a:t>
            </a:r>
            <a:r>
              <a:rPr kumimoji="1" lang="zh-CN" altLang="en-US" sz="1800" dirty="0" smtClean="0"/>
              <a:t>是</a:t>
            </a:r>
            <a:r>
              <a:rPr kumimoji="1" lang="en-US" altLang="zh-CN" sz="1800" dirty="0" smtClean="0"/>
              <a:t>window</a:t>
            </a:r>
            <a:r>
              <a:rPr kumimoji="1" lang="zh-CN" altLang="en-US" sz="1800" dirty="0" smtClean="0"/>
              <a:t>平台的工具</a:t>
            </a:r>
            <a:endParaRPr kumimoji="1" lang="en-US" altLang="zh-CN" sz="1800" dirty="0" smtClean="0"/>
          </a:p>
          <a:p>
            <a:pPr>
              <a:buFont typeface="Arial" charset="0"/>
              <a:buChar char="•"/>
            </a:pP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05984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182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1.1</a:t>
            </a:r>
            <a:r>
              <a:rPr kumimoji="1" lang="zh-CN" altLang="en-US" dirty="0" smtClean="0"/>
              <a:t>为什么要学习爬虫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47551" y="1635070"/>
            <a:ext cx="78512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）学习爬虫，可以私人订制一个搜索</a:t>
            </a:r>
            <a:r>
              <a:rPr lang="zh-CN" altLang="en-US" dirty="0" smtClean="0"/>
              <a:t>引擎。</a:t>
            </a:r>
            <a:endParaRPr lang="en-US" altLang="zh-CN" dirty="0" smtClean="0"/>
          </a:p>
          <a:p>
            <a:endParaRPr lang="zh-CN" altLang="en-US" dirty="0"/>
          </a:p>
          <a:p>
            <a:r>
              <a:rPr lang="en-US" altLang="zh-CN" dirty="0" smtClean="0"/>
              <a:t>2</a:t>
            </a:r>
            <a:r>
              <a:rPr lang="zh-CN" altLang="en-US" dirty="0"/>
              <a:t>）大数据时代，要进行数据分析，首先要有</a:t>
            </a:r>
            <a:r>
              <a:rPr lang="zh-CN" altLang="en-US" dirty="0" smtClean="0"/>
              <a:t>数据源。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/>
              <a:t>）对于很多</a:t>
            </a:r>
            <a:r>
              <a:rPr lang="en-US" altLang="zh-CN" dirty="0"/>
              <a:t>SEO</a:t>
            </a:r>
            <a:r>
              <a:rPr lang="zh-CN" altLang="en-US" dirty="0"/>
              <a:t>从业者来说</a:t>
            </a:r>
            <a:r>
              <a:rPr lang="zh-CN" altLang="en-US" dirty="0" smtClean="0"/>
              <a:t>，从而</a:t>
            </a:r>
            <a:r>
              <a:rPr lang="zh-CN" altLang="en-US" dirty="0"/>
              <a:t>可以更好地进行搜索引擎优化。</a:t>
            </a:r>
          </a:p>
          <a:p>
            <a:endParaRPr lang="zh-CN" altLang="en-US" dirty="0"/>
          </a:p>
          <a:p>
            <a:r>
              <a:rPr lang="en-US" altLang="zh-CN" dirty="0">
                <a:solidFill>
                  <a:srgbClr val="FF0000"/>
                </a:solidFill>
              </a:rPr>
              <a:t>4</a:t>
            </a:r>
            <a:r>
              <a:rPr lang="zh-CN" altLang="en-US" dirty="0">
                <a:solidFill>
                  <a:srgbClr val="FF0000"/>
                </a:solidFill>
              </a:rPr>
              <a:t>）从就业的角度来说，爬虫工程师目前来说属于紧缺人才，并且薪资待遇普遍较</a:t>
            </a:r>
            <a:r>
              <a:rPr lang="zh-CN" altLang="en-US" dirty="0" smtClean="0">
                <a:solidFill>
                  <a:srgbClr val="FF0000"/>
                </a:solidFill>
              </a:rPr>
              <a:t>高。</a:t>
            </a:r>
            <a:endParaRPr lang="zh-CN" altLang="en-US" dirty="0">
              <a:solidFill>
                <a:srgbClr val="FF0000"/>
              </a:solidFill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881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0565" y="674282"/>
            <a:ext cx="8229600" cy="636346"/>
          </a:xfrm>
        </p:spPr>
        <p:txBody>
          <a:bodyPr/>
          <a:lstStyle/>
          <a:p>
            <a:r>
              <a:rPr kumimoji="1" lang="en-US" altLang="zh-CN" dirty="0" smtClean="0"/>
              <a:t>1.2</a:t>
            </a:r>
            <a:r>
              <a:rPr kumimoji="1" lang="zh-CN" altLang="en-US" dirty="0" smtClean="0"/>
              <a:t>爬虫的概念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6231" y="1703471"/>
            <a:ext cx="7820574" cy="4179169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1.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什么是网络爬虫</a:t>
            </a: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?</a:t>
            </a:r>
          </a:p>
          <a:p>
            <a:pPr marL="0" indent="0">
              <a:buNone/>
            </a:pP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	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网络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爬虫（又被称为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网页</a:t>
            </a:r>
            <a:r>
              <a:rPr lang="zh-CN" altLang="en-US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蜘蛛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，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网络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机器人）爬虫就是</a:t>
            </a:r>
            <a:r>
              <a:rPr kumimoji="1" lang="zh-CN" altLang="en-US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模拟客户端发送</a:t>
            </a:r>
            <a:r>
              <a:rPr kumimoji="1" lang="zh-CN" altLang="en-US" dirty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网络</a:t>
            </a:r>
            <a:r>
              <a:rPr kumimoji="1" lang="zh-CN" altLang="en-US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请求，接收请求对应的响应，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一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种按照一定的</a:t>
            </a:r>
            <a:r>
              <a:rPr lang="zh-CN" altLang="en-US" dirty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规则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，</a:t>
            </a:r>
            <a:r>
              <a:rPr lang="zh-CN" altLang="en-US" dirty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自动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地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抓取互联网信息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的</a:t>
            </a:r>
            <a:r>
              <a:rPr lang="zh-CN" altLang="en-US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程序。</a:t>
            </a:r>
            <a:endParaRPr lang="en-US" altLang="zh-CN" dirty="0" smtClean="0">
              <a:solidFill>
                <a:srgbClr val="FF0000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indent="0">
              <a:buNone/>
            </a:pPr>
            <a:endParaRPr lang="en-US" altLang="zh-CN" dirty="0" smtClean="0">
              <a:solidFill>
                <a:srgbClr val="FF0000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indent="0">
              <a:buNone/>
            </a:pPr>
            <a:endParaRPr lang="en-US" altLang="zh-CN" dirty="0">
              <a:solidFill>
                <a:srgbClr val="FF0000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indent="0">
              <a:buNone/>
            </a:pPr>
            <a:r>
              <a:rPr kumimoji="1" lang="zh-CN" altLang="en-US" dirty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只要</a:t>
            </a:r>
            <a:r>
              <a:rPr kumimoji="1" lang="zh-CN" altLang="en-US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是客户端</a:t>
            </a:r>
            <a:r>
              <a:rPr kumimoji="1" lang="en-US" altLang="zh-CN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(</a:t>
            </a:r>
            <a:r>
              <a:rPr kumimoji="1" lang="zh-CN" altLang="en-US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主要指浏览器</a:t>
            </a:r>
            <a:r>
              <a:rPr kumimoji="1" lang="en-US" altLang="zh-CN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)</a:t>
            </a:r>
            <a:r>
              <a:rPr kumimoji="1" lang="zh-CN" altLang="en-US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能</a:t>
            </a:r>
            <a:r>
              <a:rPr kumimoji="1" lang="zh-CN" altLang="en-US" dirty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做的事情，原则上，爬虫都能够</a:t>
            </a:r>
            <a:r>
              <a:rPr kumimoji="1" lang="zh-CN" altLang="en-US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做。</a:t>
            </a:r>
            <a:r>
              <a:rPr lang="zh-CN" altLang="en-US" dirty="0" smtClean="0"/>
              <a:t>换言之</a:t>
            </a:r>
            <a:r>
              <a:rPr lang="zh-CN" altLang="en-US" dirty="0"/>
              <a:t>，只要人类能够正常访问的网页，爬虫在具备同等资源的情况下就一定可以抓取到。</a:t>
            </a:r>
            <a:endParaRPr lang="zh-CN" altLang="en-US" dirty="0">
              <a:solidFill>
                <a:srgbClr val="FF0000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 flipH="1" flipV="1">
            <a:off x="1017319" y="5229200"/>
            <a:ext cx="2474561" cy="504056"/>
          </a:xfrm>
          <a:prstGeom prst="rect">
            <a:avLst/>
          </a:prstGeom>
          <a:noFill/>
          <a:ln>
            <a:noFill/>
          </a:ln>
        </p:spPr>
        <p:txBody>
          <a:bodyPr rtlCol="0" anchor="ctr"/>
          <a:lstStyle/>
          <a:p>
            <a:pPr marL="342900" indent="-342900" algn="ctr">
              <a:spcBef>
                <a:spcPct val="20000"/>
              </a:spcBef>
              <a:buFontTx/>
              <a:buChar char="•"/>
            </a:pPr>
            <a:endParaRPr kumimoji="1" lang="zh-CN" altLang="en-US" sz="3200" smtClean="0"/>
          </a:p>
        </p:txBody>
      </p:sp>
    </p:spTree>
    <p:extLst>
      <p:ext uri="{BB962C8B-B14F-4D97-AF65-F5344CB8AC3E}">
        <p14:creationId xmlns:p14="http://schemas.microsoft.com/office/powerpoint/2010/main" val="86493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0588" y="626300"/>
            <a:ext cx="8229600" cy="704073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1.3</a:t>
            </a:r>
            <a:r>
              <a:rPr lang="zh-CN" altLang="en-US" dirty="0" smtClean="0"/>
              <a:t>爬虫的用途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9655" y="1470726"/>
            <a:ext cx="7130840" cy="498844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主要用途</a:t>
            </a:r>
            <a:endParaRPr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lvl="1">
              <a:buFont typeface="Arial" charset="0"/>
              <a:buChar char="•"/>
            </a:pP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数据采集</a:t>
            </a:r>
            <a:endParaRPr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lvl="1">
              <a:buFont typeface="Arial" charset="0"/>
              <a:buChar char="•"/>
            </a:pPr>
            <a:endParaRPr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>
              <a:buFont typeface="Arial" charset="0"/>
              <a:buChar char="•"/>
            </a:pP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其他用途</a:t>
            </a:r>
            <a:endParaRPr lang="en-US" altLang="zh-CN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lvl="1">
              <a:buFont typeface="Arial" charset="0"/>
              <a:buChar char="•"/>
            </a:pP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12306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抢票</a:t>
            </a: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/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  <a:hlinkClick r:id="rId2"/>
              </a:rPr>
              <a:t>各种抢购</a:t>
            </a:r>
            <a:endParaRPr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>
              <a:buFont typeface="Arial" charset="0"/>
              <a:buChar char="•"/>
            </a:pPr>
            <a:endParaRPr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lvl="1">
              <a:buFont typeface="Arial" charset="0"/>
              <a:buChar char="•"/>
            </a:pP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  <a:hlinkClick r:id="rId3"/>
              </a:rPr>
              <a:t>投票刷票</a:t>
            </a:r>
            <a:endParaRPr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>
              <a:buFont typeface="Arial" charset="0"/>
              <a:buChar char="•"/>
            </a:pPr>
            <a:endParaRPr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lvl="1">
              <a:buFont typeface="Arial" charset="0"/>
              <a:buChar char="•"/>
            </a:pP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  <a:hlinkClick r:id="rId4"/>
              </a:rPr>
              <a:t>短信轰炸</a:t>
            </a:r>
            <a:endParaRPr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>
              <a:buFont typeface="Arial" charset="0"/>
              <a:buChar char="•"/>
            </a:pPr>
            <a:endParaRPr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lvl="1">
              <a:buFont typeface="Arial" charset="0"/>
              <a:buChar char="•"/>
            </a:pP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网络攻击</a:t>
            </a:r>
            <a:endParaRPr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lvl="1">
              <a:buFont typeface="Arial" charset="0"/>
              <a:buChar char="•"/>
            </a:pPr>
            <a:endParaRPr lang="en-US" altLang="zh-CN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lvl="1">
              <a:buFont typeface="Arial" charset="0"/>
              <a:buChar char="•"/>
            </a:pP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Web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漏洞扫描器</a:t>
            </a:r>
            <a:endParaRPr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504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29878</TotalTime>
  <Pages>0</Pages>
  <Words>1585</Words>
  <Characters>0</Characters>
  <Application>Microsoft Macintosh PowerPoint</Application>
  <DocSecurity>0</DocSecurity>
  <PresentationFormat>全屏显示(4:3)</PresentationFormat>
  <Lines>0</Lines>
  <Paragraphs>470</Paragraphs>
  <Slides>63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72" baseType="lpstr">
      <vt:lpstr>Calibri</vt:lpstr>
      <vt:lpstr>Eurostile</vt:lpstr>
      <vt:lpstr>Hiragino Sans GB W3</vt:lpstr>
      <vt:lpstr>Mangal</vt:lpstr>
      <vt:lpstr>Wingdings</vt:lpstr>
      <vt:lpstr>宋体</vt:lpstr>
      <vt:lpstr>微软雅黑</vt:lpstr>
      <vt:lpstr>Arial</vt:lpstr>
      <vt:lpstr>1_Office 主题</vt:lpstr>
      <vt:lpstr>PowerPoint 演示文稿</vt:lpstr>
      <vt:lpstr>课程概要</vt:lpstr>
      <vt:lpstr>第一部分课程概要</vt:lpstr>
      <vt:lpstr>1.爬虫基础知识</vt:lpstr>
      <vt:lpstr>1.1为什么要学习爬虫</vt:lpstr>
      <vt:lpstr>1.1为什么要学习爬虫</vt:lpstr>
      <vt:lpstr>1.1为什么要学习爬虫</vt:lpstr>
      <vt:lpstr>1.2爬虫的概念</vt:lpstr>
      <vt:lpstr>1.3爬虫的用途</vt:lpstr>
      <vt:lpstr>1.4爬虫的分类</vt:lpstr>
      <vt:lpstr>1.5爬虫数据的用途</vt:lpstr>
      <vt:lpstr>PowerPoint 演示文稿</vt:lpstr>
      <vt:lpstr>通用爬虫和聚焦爬虫工作原理</vt:lpstr>
      <vt:lpstr>通用搜索引擎的局限性</vt:lpstr>
      <vt:lpstr>ROBOTS协议</vt:lpstr>
      <vt:lpstr>2HTTP和HTTPS复习内容</vt:lpstr>
      <vt:lpstr>复习HTTP HTTPS</vt:lpstr>
      <vt:lpstr>2.1HTTP和HTTPS</vt:lpstr>
      <vt:lpstr>2.1HTTP和HTTPS</vt:lpstr>
      <vt:lpstr>2.2浏览器发送http请求的过程</vt:lpstr>
      <vt:lpstr>2.2浏览器发送http请求的过程</vt:lpstr>
      <vt:lpstr>2.2浏览器发送http请求的过程</vt:lpstr>
      <vt:lpstr>2.2浏览器发送HTTP请求的过程</vt:lpstr>
      <vt:lpstr>2.3HTTP请求报文的格式</vt:lpstr>
      <vt:lpstr>PowerPoint 演示文稿</vt:lpstr>
      <vt:lpstr>2.4HTTP常见请求头</vt:lpstr>
      <vt:lpstr>2.4HTTP常见请求头</vt:lpstr>
      <vt:lpstr>PowerPoint 演示文稿</vt:lpstr>
      <vt:lpstr>PowerPoint 演示文稿</vt:lpstr>
      <vt:lpstr>2.5get与post方法</vt:lpstr>
      <vt:lpstr>2.5get与post方法</vt:lpstr>
      <vt:lpstr>2.5get与post方法</vt:lpstr>
      <vt:lpstr>2.6响应状态码(status code)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字符串类型的区别转化</vt:lpstr>
      <vt:lpstr>str类型和bytes类型</vt:lpstr>
      <vt:lpstr>Unicode UTF8 ASCII的补充</vt:lpstr>
      <vt:lpstr>str bytes如何转化</vt:lpstr>
      <vt:lpstr>4.Requests 使用入门</vt:lpstr>
      <vt:lpstr>4.1requests的作用</vt:lpstr>
      <vt:lpstr>4.2发送简单的请求</vt:lpstr>
      <vt:lpstr>response.text 和response.content的区别</vt:lpstr>
      <vt:lpstr>4.3发送带header的请求</vt:lpstr>
      <vt:lpstr>4.4发送带参数的请求</vt:lpstr>
      <vt:lpstr>动手尝试</vt:lpstr>
      <vt:lpstr>5.Requests深入</vt:lpstr>
      <vt:lpstr>5.1发送POST请求</vt:lpstr>
      <vt:lpstr>5.1发送POST请求</vt:lpstr>
      <vt:lpstr>5.2使用IP代理</vt:lpstr>
      <vt:lpstr>5.2使用代理</vt:lpstr>
      <vt:lpstr>5.2代理</vt:lpstr>
      <vt:lpstr>5.2使用代理</vt:lpstr>
      <vt:lpstr>5.3cookie和session</vt:lpstr>
      <vt:lpstr>5.3cookie和session</vt:lpstr>
      <vt:lpstr>5.3cookies和session</vt:lpstr>
      <vt:lpstr>5.3cookies和session</vt:lpstr>
      <vt:lpstr>Requests小技巧</vt:lpstr>
      <vt:lpstr>代理神器Fiddler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cp:keywords/>
  <dc:description/>
  <cp:lastModifiedBy>Microsoft Office 用户</cp:lastModifiedBy>
  <cp:revision>155</cp:revision>
  <dcterms:created xsi:type="dcterms:W3CDTF">2015-04-23T13:51:39Z</dcterms:created>
  <dcterms:modified xsi:type="dcterms:W3CDTF">2018-03-28T00:38:20Z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2052-9.1.0.4994</vt:lpwstr>
  </property>
</Properties>
</file>